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87" r:id="rId5"/>
    <p:sldMasterId id="2147483714" r:id="rId6"/>
    <p:sldMasterId id="2147483737" r:id="rId7"/>
  </p:sldMasterIdLst>
  <p:notesMasterIdLst>
    <p:notesMasterId r:id="rId56"/>
  </p:notesMasterIdLst>
  <p:sldIdLst>
    <p:sldId id="1663" r:id="rId8"/>
    <p:sldId id="1669" r:id="rId9"/>
    <p:sldId id="1667" r:id="rId10"/>
    <p:sldId id="2076138259" r:id="rId11"/>
    <p:sldId id="305" r:id="rId12"/>
    <p:sldId id="307" r:id="rId13"/>
    <p:sldId id="263" r:id="rId14"/>
    <p:sldId id="312" r:id="rId15"/>
    <p:sldId id="1668" r:id="rId16"/>
    <p:sldId id="1670" r:id="rId17"/>
    <p:sldId id="2076138215" r:id="rId18"/>
    <p:sldId id="2076138216" r:id="rId19"/>
    <p:sldId id="2335" r:id="rId20"/>
    <p:sldId id="2076138218" r:id="rId21"/>
    <p:sldId id="2076138219" r:id="rId22"/>
    <p:sldId id="2076138217" r:id="rId23"/>
    <p:sldId id="2076138220" r:id="rId24"/>
    <p:sldId id="2076138222" r:id="rId25"/>
    <p:sldId id="2076138253" r:id="rId26"/>
    <p:sldId id="2076138221" r:id="rId27"/>
    <p:sldId id="2076138223" r:id="rId28"/>
    <p:sldId id="2076138225" r:id="rId29"/>
    <p:sldId id="2076138224" r:id="rId30"/>
    <p:sldId id="2076138226" r:id="rId31"/>
    <p:sldId id="313" r:id="rId32"/>
    <p:sldId id="2076138235" r:id="rId33"/>
    <p:sldId id="2076138241" r:id="rId34"/>
    <p:sldId id="335" r:id="rId35"/>
    <p:sldId id="336" r:id="rId36"/>
    <p:sldId id="2076138251" r:id="rId37"/>
    <p:sldId id="2076138248" r:id="rId38"/>
    <p:sldId id="2076138247" r:id="rId39"/>
    <p:sldId id="2076138231" r:id="rId40"/>
    <p:sldId id="2076138227" r:id="rId41"/>
    <p:sldId id="2076138233" r:id="rId42"/>
    <p:sldId id="291" r:id="rId43"/>
    <p:sldId id="2076138232" r:id="rId44"/>
    <p:sldId id="2076138228" r:id="rId45"/>
    <p:sldId id="2076138255" r:id="rId46"/>
    <p:sldId id="2323" r:id="rId47"/>
    <p:sldId id="2076138252" r:id="rId48"/>
    <p:sldId id="2076138229" r:id="rId49"/>
    <p:sldId id="2076138256" r:id="rId50"/>
    <p:sldId id="2076138257" r:id="rId51"/>
    <p:sldId id="2076138230" r:id="rId52"/>
    <p:sldId id="2429" r:id="rId53"/>
    <p:sldId id="2076138258" r:id="rId54"/>
    <p:sldId id="207613825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382BCA8-A386-45B4-BFF8-C0A8BCEE752A}">
          <p14:sldIdLst>
            <p14:sldId id="1663"/>
            <p14:sldId id="1669"/>
            <p14:sldId id="1667"/>
          </p14:sldIdLst>
        </p14:section>
        <p14:section name="Overview" id="{5154EEA2-ECA2-495E-A94C-7812CF946C5C}">
          <p14:sldIdLst>
            <p14:sldId id="2076138259"/>
            <p14:sldId id="305"/>
            <p14:sldId id="307"/>
            <p14:sldId id="263"/>
            <p14:sldId id="312"/>
            <p14:sldId id="1668"/>
          </p14:sldIdLst>
        </p14:section>
        <p14:section name="Products" id="{A21FE37F-FB75-4356-AA7D-6A28E2C38B14}">
          <p14:sldIdLst>
            <p14:sldId id="1670"/>
            <p14:sldId id="2076138215"/>
            <p14:sldId id="2076138216"/>
            <p14:sldId id="2335"/>
            <p14:sldId id="2076138218"/>
            <p14:sldId id="2076138219"/>
            <p14:sldId id="2076138217"/>
          </p14:sldIdLst>
        </p14:section>
        <p14:section name="Developer Portal" id="{3B7FA3FA-429B-44DA-ACA6-E0EB6C582F47}">
          <p14:sldIdLst>
            <p14:sldId id="2076138220"/>
            <p14:sldId id="2076138222"/>
            <p14:sldId id="2076138253"/>
            <p14:sldId id="2076138221"/>
          </p14:sldIdLst>
        </p14:section>
        <p14:section name="Mock an API Response" id="{53571C70-B454-40A0-ACC3-228051795F8B}">
          <p14:sldIdLst>
            <p14:sldId id="2076138223"/>
            <p14:sldId id="2076138225"/>
            <p14:sldId id="2076138224"/>
          </p14:sldIdLst>
        </p14:section>
        <p14:section name="Version &amp; Revision" id="{9C352262-357D-425C-921C-D408669C076A}">
          <p14:sldIdLst>
            <p14:sldId id="2076138226"/>
            <p14:sldId id="313"/>
            <p14:sldId id="2076138235"/>
            <p14:sldId id="2076138241"/>
            <p14:sldId id="335"/>
            <p14:sldId id="336"/>
            <p14:sldId id="2076138251"/>
            <p14:sldId id="2076138248"/>
            <p14:sldId id="2076138247"/>
            <p14:sldId id="2076138231"/>
          </p14:sldIdLst>
        </p14:section>
        <p14:section name="Policies" id="{BCF86E8F-061F-4D53-A6E9-9CC49B36301F}">
          <p14:sldIdLst>
            <p14:sldId id="2076138227"/>
            <p14:sldId id="2076138233"/>
            <p14:sldId id="291"/>
            <p14:sldId id="2076138232"/>
          </p14:sldIdLst>
        </p14:section>
        <p14:section name="API Caching" id="{8F8E5ABA-CFBF-443A-A04D-C15A7DD111B0}">
          <p14:sldIdLst>
            <p14:sldId id="2076138228"/>
            <p14:sldId id="2076138255"/>
            <p14:sldId id="2323"/>
            <p14:sldId id="2076138252"/>
          </p14:sldIdLst>
        </p14:section>
        <p14:section name="API Monitoring" id="{443AF27E-9F95-4BBB-BC86-17CDABC3A16C}">
          <p14:sldIdLst>
            <p14:sldId id="2076138229"/>
            <p14:sldId id="2076138256"/>
            <p14:sldId id="2076138257"/>
          </p14:sldIdLst>
        </p14:section>
        <p14:section name="Azure Functions + APIM" id="{0361A2CD-9256-497F-AE6C-2D29619AA204}">
          <p14:sldIdLst>
            <p14:sldId id="2076138230"/>
            <p14:sldId id="2429"/>
            <p14:sldId id="2076138258"/>
          </p14:sldIdLst>
        </p14:section>
        <p14:section name="Tiers" id="{38F53818-672B-483D-BC42-809967B674A4}">
          <p14:sldIdLst>
            <p14:sldId id="20761382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3DB10-879E-4387-9D7D-D6B3240BB5BC}" v="6" dt="2021-10-06T05:51:00.519"/>
    <p1510:client id="{89C2E628-97E0-2BA2-B093-105E1431CD83}" v="5" dt="2021-10-06T00:40:00.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67961" autoAdjust="0"/>
  </p:normalViewPr>
  <p:slideViewPr>
    <p:cSldViewPr snapToGrid="0" snapToObjects="1">
      <p:cViewPr varScale="1">
        <p:scale>
          <a:sx n="77" d="100"/>
          <a:sy n="77" d="100"/>
        </p:scale>
        <p:origin x="16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i Mishra" userId="5e1ccd9d-e210-4db2-a581-eb396d84ac87" providerId="ADAL" clId="{3A23DB10-879E-4387-9D7D-D6B3240BB5BC}"/>
    <pc:docChg chg="custSel modSld">
      <pc:chgData name="Divi Mishra" userId="5e1ccd9d-e210-4db2-a581-eb396d84ac87" providerId="ADAL" clId="{3A23DB10-879E-4387-9D7D-D6B3240BB5BC}" dt="2021-10-06T05:51:00.519" v="1" actId="14100"/>
      <pc:docMkLst>
        <pc:docMk/>
      </pc:docMkLst>
      <pc:sldChg chg="delSp modSp mod">
        <pc:chgData name="Divi Mishra" userId="5e1ccd9d-e210-4db2-a581-eb396d84ac87" providerId="ADAL" clId="{3A23DB10-879E-4387-9D7D-D6B3240BB5BC}" dt="2021-10-06T05:51:00.519" v="1" actId="14100"/>
        <pc:sldMkLst>
          <pc:docMk/>
          <pc:sldMk cId="946165912" sldId="2076138225"/>
        </pc:sldMkLst>
        <pc:spChg chg="mod">
          <ac:chgData name="Divi Mishra" userId="5e1ccd9d-e210-4db2-a581-eb396d84ac87" providerId="ADAL" clId="{3A23DB10-879E-4387-9D7D-D6B3240BB5BC}" dt="2021-10-06T05:51:00.519" v="1" actId="14100"/>
          <ac:spMkLst>
            <pc:docMk/>
            <pc:sldMk cId="946165912" sldId="2076138225"/>
            <ac:spMk id="3" creationId="{6A58C283-C74F-4D21-BB9F-274DFCE95997}"/>
          </ac:spMkLst>
        </pc:spChg>
        <pc:picChg chg="del">
          <ac:chgData name="Divi Mishra" userId="5e1ccd9d-e210-4db2-a581-eb396d84ac87" providerId="ADAL" clId="{3A23DB10-879E-4387-9D7D-D6B3240BB5BC}" dt="2021-10-06T05:50:56.635" v="0" actId="478"/>
          <ac:picMkLst>
            <pc:docMk/>
            <pc:sldMk cId="946165912" sldId="2076138225"/>
            <ac:picMk id="5" creationId="{A0F98372-B317-4E05-93B5-882630C51373}"/>
          </ac:picMkLst>
        </pc:picChg>
      </pc:sldChg>
    </pc:docChg>
  </pc:docChgLst>
  <pc:docChgLst>
    <pc:chgData name="Divi Mishra" userId="S::divimishra@microsoft.com::5e1ccd9d-e210-4db2-a581-eb396d84ac87" providerId="AD" clId="Web-{89C2E628-97E0-2BA2-B093-105E1431CD83}"/>
    <pc:docChg chg="modSld">
      <pc:chgData name="Divi Mishra" userId="S::divimishra@microsoft.com::5e1ccd9d-e210-4db2-a581-eb396d84ac87" providerId="AD" clId="Web-{89C2E628-97E0-2BA2-B093-105E1431CD83}" dt="2021-10-06T00:40:00.056" v="4"/>
      <pc:docMkLst>
        <pc:docMk/>
      </pc:docMkLst>
      <pc:sldChg chg="mod modShow">
        <pc:chgData name="Divi Mishra" userId="S::divimishra@microsoft.com::5e1ccd9d-e210-4db2-a581-eb396d84ac87" providerId="AD" clId="Web-{89C2E628-97E0-2BA2-B093-105E1431CD83}" dt="2021-10-06T00:40:00.056" v="4"/>
        <pc:sldMkLst>
          <pc:docMk/>
          <pc:sldMk cId="3268329965" sldId="2323"/>
        </pc:sldMkLst>
      </pc:sldChg>
      <pc:sldChg chg="modSp">
        <pc:chgData name="Divi Mishra" userId="S::divimishra@microsoft.com::5e1ccd9d-e210-4db2-a581-eb396d84ac87" providerId="AD" clId="Web-{89C2E628-97E0-2BA2-B093-105E1431CD83}" dt="2021-10-06T00:39:33.961" v="0" actId="1076"/>
        <pc:sldMkLst>
          <pc:docMk/>
          <pc:sldMk cId="3294061830" sldId="2429"/>
        </pc:sldMkLst>
        <pc:spChg chg="mod">
          <ac:chgData name="Divi Mishra" userId="S::divimishra@microsoft.com::5e1ccd9d-e210-4db2-a581-eb396d84ac87" providerId="AD" clId="Web-{89C2E628-97E0-2BA2-B093-105E1431CD83}" dt="2021-10-06T00:39:33.961" v="0" actId="1076"/>
          <ac:spMkLst>
            <pc:docMk/>
            <pc:sldMk cId="3294061830" sldId="2429"/>
            <ac:spMk id="14" creationId="{73EBE994-BCD6-6148-A002-F51A76FFE54B}"/>
          </ac:spMkLst>
        </pc:spChg>
      </pc:sldChg>
      <pc:sldChg chg="modSp">
        <pc:chgData name="Divi Mishra" userId="S::divimishra@microsoft.com::5e1ccd9d-e210-4db2-a581-eb396d84ac87" providerId="AD" clId="Web-{89C2E628-97E0-2BA2-B093-105E1431CD83}" dt="2021-10-06T00:39:42.211" v="3" actId="20577"/>
        <pc:sldMkLst>
          <pc:docMk/>
          <pc:sldMk cId="3041940949" sldId="2076138258"/>
        </pc:sldMkLst>
        <pc:spChg chg="mod">
          <ac:chgData name="Divi Mishra" userId="S::divimishra@microsoft.com::5e1ccd9d-e210-4db2-a581-eb396d84ac87" providerId="AD" clId="Web-{89C2E628-97E0-2BA2-B093-105E1431CD83}" dt="2021-10-06T00:39:42.211" v="3" actId="20577"/>
          <ac:spMkLst>
            <pc:docMk/>
            <pc:sldMk cId="3041940949" sldId="2076138258"/>
            <ac:spMk id="2" creationId="{98C9B97A-D8EF-4F26-8209-E0A57307BB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42719A-2B81-AD45-91F5-3D6DB6CBF6F8}"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47FED-1D9C-7342-AC4B-DFF126329EC7}" type="slidenum">
              <a:rPr lang="en-US" smtClean="0"/>
              <a:t>‹#›</a:t>
            </a:fld>
            <a:endParaRPr lang="en-US"/>
          </a:p>
        </p:txBody>
      </p:sp>
    </p:spTree>
    <p:extLst>
      <p:ext uri="{BB962C8B-B14F-4D97-AF65-F5344CB8AC3E}">
        <p14:creationId xmlns:p14="http://schemas.microsoft.com/office/powerpoint/2010/main" val="11147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pi-management/api-management-caching-polici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pi-management/api-management-howto-cache-externa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pi-management/api-management-howto-cache-externa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pi-management/api-management-howto-cache-externa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i-management/api-management-access-restriction-policies#CheckHTTPHea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pi-management/api-management-advanced-polici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pi-management/developer-portal-faq"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pi-management/developer-portal-faq"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10/6/2021 8:31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22</a:t>
            </a:fld>
            <a:endParaRPr lang="en-US"/>
          </a:p>
        </p:txBody>
      </p:sp>
    </p:spTree>
    <p:extLst>
      <p:ext uri="{BB962C8B-B14F-4D97-AF65-F5344CB8AC3E}">
        <p14:creationId xmlns:p14="http://schemas.microsoft.com/office/powerpoint/2010/main" val="1489512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24</a:t>
            </a:fld>
            <a:endParaRPr lang="en-US"/>
          </a:p>
        </p:txBody>
      </p:sp>
    </p:spTree>
    <p:extLst>
      <p:ext uri="{BB962C8B-B14F-4D97-AF65-F5344CB8AC3E}">
        <p14:creationId xmlns:p14="http://schemas.microsoft.com/office/powerpoint/2010/main" val="410886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46F712-07B0-674A-BF47-051E935C8D5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108886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46F712-07B0-674A-BF47-051E935C8D5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367379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4681AB-E118-3749-991C-F0DC17BE3A8C}" type="slidenum">
              <a:rPr lang="en-US" smtClean="0"/>
              <a:t>36</a:t>
            </a:fld>
            <a:endParaRPr lang="en-US"/>
          </a:p>
        </p:txBody>
      </p:sp>
    </p:spTree>
    <p:extLst>
      <p:ext uri="{BB962C8B-B14F-4D97-AF65-F5344CB8AC3E}">
        <p14:creationId xmlns:p14="http://schemas.microsoft.com/office/powerpoint/2010/main" val="204630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API Management caching policies | Microsoft Docs</a:t>
            </a:r>
            <a:endParaRPr lang="en-US" dirty="0"/>
          </a:p>
        </p:txBody>
      </p:sp>
      <p:sp>
        <p:nvSpPr>
          <p:cNvPr id="4" name="Slide Number Placeholder 3"/>
          <p:cNvSpPr>
            <a:spLocks noGrp="1"/>
          </p:cNvSpPr>
          <p:nvPr>
            <p:ph type="sldNum" sz="quarter" idx="5"/>
          </p:nvPr>
        </p:nvSpPr>
        <p:spPr/>
        <p:txBody>
          <a:bodyPr/>
          <a:lstStyle/>
          <a:p>
            <a:fld id="{3B4681AB-E118-3749-991C-F0DC17BE3A8C}" type="slidenum">
              <a:rPr lang="en-US" smtClean="0"/>
              <a:t>40</a:t>
            </a:fld>
            <a:endParaRPr lang="en-US"/>
          </a:p>
        </p:txBody>
      </p:sp>
    </p:spTree>
    <p:extLst>
      <p:ext uri="{BB962C8B-B14F-4D97-AF65-F5344CB8AC3E}">
        <p14:creationId xmlns:p14="http://schemas.microsoft.com/office/powerpoint/2010/main" val="3143517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0000FF"/>
                </a:solidFill>
                <a:effectLst/>
                <a:latin typeface="Calibri" panose="020F0502020204030204" pitchFamily="34" charset="0"/>
                <a:ea typeface="Yu Mincho" panose="02020400000000000000" pitchFamily="18" charset="-128"/>
                <a:cs typeface="Arial" panose="020B0604020202020204" pitchFamily="34" charset="0"/>
                <a:hlinkClick r:id="rId3"/>
              </a:rPr>
              <a:t>Use an external cache in Azure API Management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41</a:t>
            </a:fld>
            <a:endParaRPr lang="en-US"/>
          </a:p>
        </p:txBody>
      </p:sp>
    </p:spTree>
    <p:extLst>
      <p:ext uri="{BB962C8B-B14F-4D97-AF65-F5344CB8AC3E}">
        <p14:creationId xmlns:p14="http://schemas.microsoft.com/office/powerpoint/2010/main" val="301737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0000FF"/>
                </a:solidFill>
                <a:effectLst/>
                <a:latin typeface="Calibri" panose="020F0502020204030204" pitchFamily="34" charset="0"/>
                <a:ea typeface="Yu Mincho" panose="02020400000000000000" pitchFamily="18" charset="-128"/>
                <a:cs typeface="Arial" panose="020B0604020202020204" pitchFamily="34" charset="0"/>
                <a:hlinkClick r:id="rId3"/>
              </a:rPr>
              <a:t>Use an external cache in Azure API Management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44</a:t>
            </a:fld>
            <a:endParaRPr lang="en-US"/>
          </a:p>
        </p:txBody>
      </p:sp>
    </p:spTree>
    <p:extLst>
      <p:ext uri="{BB962C8B-B14F-4D97-AF65-F5344CB8AC3E}">
        <p14:creationId xmlns:p14="http://schemas.microsoft.com/office/powerpoint/2010/main" val="3017376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improved integration with Functions.</a:t>
            </a:r>
          </a:p>
          <a:p>
            <a:endParaRPr lang="en-US"/>
          </a:p>
          <a:p>
            <a:r>
              <a:rPr lang="en-US"/>
              <a:t>Now, when importing a Function App you can pick the functions you want to import.</a:t>
            </a:r>
          </a:p>
          <a:p>
            <a:endParaRPr lang="en-US"/>
          </a:p>
          <a:p>
            <a:r>
              <a:rPr lang="en-US"/>
              <a:t>You can also expose a Function App as an API directly from the Function App blade.</a:t>
            </a:r>
          </a:p>
          <a:p>
            <a:endParaRPr lang="en-US"/>
          </a:p>
          <a:p>
            <a:r>
              <a:rPr lang="en-US"/>
              <a:t>In fact, we love Functions so much that we built a whole new Consumption tier optimized for use with Functions and other serverless resources.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10/6/2021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35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0000FF"/>
                </a:solidFill>
                <a:effectLst/>
                <a:latin typeface="Calibri" panose="020F0502020204030204" pitchFamily="34" charset="0"/>
                <a:ea typeface="Yu Mincho" panose="02020400000000000000" pitchFamily="18" charset="-128"/>
                <a:cs typeface="Arial" panose="020B0604020202020204" pitchFamily="34" charset="0"/>
                <a:hlinkClick r:id="rId3"/>
              </a:rPr>
              <a:t>Use an external cache in Azure API Management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47</a:t>
            </a:fld>
            <a:endParaRPr lang="en-US"/>
          </a:p>
        </p:txBody>
      </p:sp>
    </p:spTree>
    <p:extLst>
      <p:ext uri="{BB962C8B-B14F-4D97-AF65-F5344CB8AC3E}">
        <p14:creationId xmlns:p14="http://schemas.microsoft.com/office/powerpoint/2010/main" val="301737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First is APIM creates a public facade over your APIs and decouples API implementations or backends from API consumers enabling them to evolve independently. This includes hiding all APIs regardless of their location behind a single domain name and API address. Exposing only a subset of backend capabilities to API consumers. Modernizing and normalizing  APIs by changing their URL structure  and response formats. Optimizing APIs for specific consumers and scenarios by conditionally stripping down the responses. Dynamically routing requests to implement advanced versioning approaches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Second, APIM allows API implementers to externalize and centralize common cross cutting concerns and focus on the core value, the domain related logic. Security, throttling,  cross domain access and response caching are just a few horizontal capabilities you'll get from APIM. APIM supports API key, JWT token validation as well as IP based authorization. We offer a number of cross domain techniques including full support for CORS. APIM implements distributed  quota and rate limiting policies that allow a great degree of flexibility and scale. It comes with built in response cache and policies that allow fine grained control over what and how gets cached</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Having insight into usage and health of your APIs is important and APIM captures metrics and provides key reports out of the box. For those customers who are looking to monetize their APIs we collect and offer via API data allowing them to implement a variety of subscription business models.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APIM Developer portal you can treat internal and external developers the same way from the get go and provide them with a self service on-boarding experience, AP catalog, documentation, samples, and allow them to send request to your APIs without writing a line of code.</a:t>
            </a:r>
          </a:p>
          <a:p>
            <a:endParaRPr lang="en-US" sz="9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mn-lt"/>
                <a:ea typeface="+mn-ea"/>
                <a:cs typeface="+mn-cs"/>
              </a:rPr>
              <a:t>■ Know who API users are and engage them like customers. </a:t>
            </a:r>
            <a:r>
              <a:rPr lang="en-US" sz="1200" kern="1200" dirty="0">
                <a:solidFill>
                  <a:schemeClr val="tx1"/>
                </a:solidFill>
                <a:effectLst/>
                <a:latin typeface="+mn-lt"/>
                <a:ea typeface="+mn-ea"/>
                <a:cs typeface="+mn-cs"/>
              </a:rPr>
              <a:t>Whether the developers programming to one’s APIs are inside the organization or outside, knowing who they are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is a foundation of API success. For an API provider that charges for API use, like </a:t>
            </a:r>
            <a:r>
              <a:rPr lang="en-US" sz="1200" kern="1200" dirty="0" err="1">
                <a:solidFill>
                  <a:schemeClr val="tx1"/>
                </a:solidFill>
                <a:effectLst/>
                <a:latin typeface="+mn-lt"/>
                <a:ea typeface="+mn-ea"/>
                <a:cs typeface="+mn-cs"/>
              </a:rPr>
              <a:t>Twilio</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SendGrid</a:t>
            </a:r>
            <a:r>
              <a:rPr lang="en-US" sz="1200" kern="1200" dirty="0">
                <a:solidFill>
                  <a:schemeClr val="tx1"/>
                </a:solidFill>
                <a:effectLst/>
                <a:latin typeface="+mn-lt"/>
                <a:ea typeface="+mn-ea"/>
                <a:cs typeface="+mn-cs"/>
              </a:rPr>
              <a:t>, this is of course necessary for collecting revenue, but even for free access, as with New York’s and Chicago’s transit systems’ APIs, knowing API users enables greater understanding of how APIs are used and what direction to take APIs in the future. API users, whether they pay or not, should be engaged as customers. </a:t>
            </a:r>
            <a:endParaRPr lang="en-US" sz="900" dirty="0"/>
          </a:p>
          <a:p>
            <a:r>
              <a:rPr lang="en-US" sz="1200" b="1" kern="1200" dirty="0">
                <a:solidFill>
                  <a:schemeClr val="tx1"/>
                </a:solidFill>
                <a:effectLst/>
                <a:latin typeface="+mn-lt"/>
                <a:ea typeface="+mn-ea"/>
                <a:cs typeface="+mn-cs"/>
              </a:rPr>
              <a:t>■ Clarify the rules of API access. </a:t>
            </a:r>
            <a:r>
              <a:rPr lang="en-US" sz="1200" kern="1200" dirty="0">
                <a:solidFill>
                  <a:schemeClr val="tx1"/>
                </a:solidFill>
                <a:effectLst/>
                <a:latin typeface="+mn-lt"/>
                <a:ea typeface="+mn-ea"/>
                <a:cs typeface="+mn-cs"/>
              </a:rPr>
              <a:t>For reasons of capacity management and security, access to APIs is rarely unlimited. But customers (i.e., API users in this case) don’t like surprises, so the </a:t>
            </a:r>
            <a:endParaRPr lang="en-US" sz="900" dirty="0"/>
          </a:p>
          <a:p>
            <a:r>
              <a:rPr lang="en-US" sz="1200" kern="1200" dirty="0">
                <a:solidFill>
                  <a:schemeClr val="tx1"/>
                </a:solidFill>
                <a:effectLst/>
                <a:latin typeface="+mn-lt"/>
                <a:ea typeface="+mn-ea"/>
                <a:cs typeface="+mn-cs"/>
              </a:rPr>
              <a:t>rules for access must be clear, such as what data may be accessed and how many requests are allowed per minute or per month. is may include de </a:t>
            </a:r>
            <a:r>
              <a:rPr lang="en-US" sz="1200" kern="1200" dirty="0" err="1">
                <a:solidFill>
                  <a:schemeClr val="tx1"/>
                </a:solidFill>
                <a:effectLst/>
                <a:latin typeface="+mn-lt"/>
                <a:ea typeface="+mn-ea"/>
                <a:cs typeface="+mn-cs"/>
              </a:rPr>
              <a:t>nition</a:t>
            </a:r>
            <a:r>
              <a:rPr lang="en-US" sz="1200" kern="1200" dirty="0">
                <a:solidFill>
                  <a:schemeClr val="tx1"/>
                </a:solidFill>
                <a:effectLst/>
                <a:latin typeface="+mn-lt"/>
                <a:ea typeface="+mn-ea"/>
                <a:cs typeface="+mn-cs"/>
              </a:rPr>
              <a:t> of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access plans with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rules for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API users. </a:t>
            </a:r>
            <a:endParaRPr lang="en-US" sz="900" dirty="0"/>
          </a:p>
          <a:p>
            <a:r>
              <a:rPr lang="en-US" sz="1200" b="1" kern="1200" dirty="0">
                <a:solidFill>
                  <a:schemeClr val="tx1"/>
                </a:solidFill>
                <a:effectLst/>
                <a:latin typeface="+mn-lt"/>
                <a:ea typeface="+mn-ea"/>
                <a:cs typeface="+mn-cs"/>
              </a:rPr>
              <a:t>Make it easy to use the API. rough documentation, examples, and discussion forums, it must be easy for API users to understand the API, get answers to questions, test API usage, and migrate between API versions. Although REST services are needed for mobile, other styles of services may also be part of an enterprise API strategy (e.g., SOAP, message queuing). </a:t>
            </a:r>
          </a:p>
          <a:p>
            <a:r>
              <a:rPr lang="en-US" sz="1200" b="1" kern="1200" dirty="0">
                <a:solidFill>
                  <a:schemeClr val="tx1"/>
                </a:solidFill>
                <a:effectLst/>
                <a:latin typeface="+mn-lt"/>
                <a:ea typeface="+mn-ea"/>
                <a:cs typeface="+mn-cs"/>
              </a:rPr>
              <a:t>Enforce the rules of API access. API providers must validate that incoming API requests are authorized and comply with the rules de </a:t>
            </a:r>
            <a:r>
              <a:rPr lang="en-US" sz="1200" b="1" kern="1200" dirty="0" err="1">
                <a:solidFill>
                  <a:schemeClr val="tx1"/>
                </a:solidFill>
                <a:effectLst/>
                <a:latin typeface="+mn-lt"/>
                <a:ea typeface="+mn-ea"/>
                <a:cs typeface="+mn-cs"/>
              </a:rPr>
              <a:t>ned</a:t>
            </a:r>
            <a:r>
              <a:rPr lang="en-US" sz="1200" b="1" kern="1200" dirty="0">
                <a:solidFill>
                  <a:schemeClr val="tx1"/>
                </a:solidFill>
                <a:effectLst/>
                <a:latin typeface="+mn-lt"/>
                <a:ea typeface="+mn-ea"/>
                <a:cs typeface="+mn-cs"/>
              </a:rPr>
              <a:t> by the access plan each API user is associated with. </a:t>
            </a:r>
          </a:p>
          <a:p>
            <a:r>
              <a:rPr lang="en-US" sz="1200" b="1" kern="1200" dirty="0">
                <a:solidFill>
                  <a:schemeClr val="tx1"/>
                </a:solidFill>
                <a:effectLst/>
                <a:latin typeface="+mn-lt"/>
                <a:ea typeface="+mn-ea"/>
                <a:cs typeface="+mn-cs"/>
              </a:rPr>
              <a:t>Proactively manage API success by treating it as a product. Whether API users are internal, external, or both, to optimize the business value of an API, the API provider must treat it as a product with customers and a life cycle. Whether via basic reporting or advanced analytics, API providers must understand patterns of API access, including error rates that may indicate the </a:t>
            </a:r>
          </a:p>
          <a:p>
            <a:r>
              <a:rPr lang="en-US" sz="1200" b="1" kern="1200" dirty="0">
                <a:solidFill>
                  <a:schemeClr val="tx1"/>
                </a:solidFill>
                <a:effectLst/>
                <a:latin typeface="+mn-lt"/>
                <a:ea typeface="+mn-ea"/>
                <a:cs typeface="+mn-cs"/>
              </a:rPr>
              <a:t>API is di cult to understand. New versions of the API need a smooth and managed rollout to API users. </a:t>
            </a:r>
          </a:p>
          <a:p>
            <a:r>
              <a:rPr lang="en-US" sz="1200" b="1" kern="1200" dirty="0">
                <a:solidFill>
                  <a:schemeClr val="tx1"/>
                </a:solidFill>
                <a:effectLst/>
                <a:latin typeface="+mn-lt"/>
                <a:ea typeface="+mn-ea"/>
                <a:cs typeface="+mn-cs"/>
              </a:rPr>
              <a:t>■ Connect API access to functions and data within their technology estate. APIs deliver their value by connecting to the API provider’s data and applications. Some of these assets may be API- ready, while others may need some manner of integration connectivity to make them accessible.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10/6/2021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32816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10/6/2021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3497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APIM on Azure is provided as a fully managed cloud service. It has 3 key components.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Publisher portal is used by API publishers, people who own the APIs, to manage the APIs. On the Publisher portal one can add and edit APIs, configure API policies, view analytics, etc. Metadata and settings entered on the Publisher portal drive both the gateway and the developer portal. Management operations can be automated by using a comprehensive but easy to learn and use API.</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Developer portal is turn key and shows auto-generated API catalog, interactive documentation and samples. Its look-and-feel and behavior can be customized to reflect customer brand and needs.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Gateway acts as a front door and mediates all the requests to your APIs, collecting usage and health data and applying policies configured via Publisher portal. It can connect to backends located anywhere and implemented and running on any technology stack either directly or via VPN. Gateway  supports both Basic HTTP and mutual certificate authentication.</a:t>
            </a:r>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10/6/2021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5703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4681AB-E118-3749-991C-F0DC17BE3A8C}" type="slidenum">
              <a:rPr lang="en-US" smtClean="0"/>
              <a:t>13</a:t>
            </a:fld>
            <a:endParaRPr lang="en-US"/>
          </a:p>
        </p:txBody>
      </p:sp>
    </p:spTree>
    <p:extLst>
      <p:ext uri="{BB962C8B-B14F-4D97-AF65-F5344CB8AC3E}">
        <p14:creationId xmlns:p14="http://schemas.microsoft.com/office/powerpoint/2010/main" val="308786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Azure API Management </a:t>
            </a:r>
            <a:r>
              <a:rPr lang="fr-FR" dirty="0" err="1">
                <a:hlinkClick r:id="rId3"/>
              </a:rPr>
              <a:t>access</a:t>
            </a:r>
            <a:r>
              <a:rPr lang="fr-FR" dirty="0">
                <a:hlinkClick r:id="rId3"/>
              </a:rPr>
              <a:t> restriction </a:t>
            </a:r>
            <a:r>
              <a:rPr lang="fr-FR" dirty="0" err="1">
                <a:hlinkClick r:id="rId3"/>
              </a:rPr>
              <a:t>policies</a:t>
            </a:r>
            <a:r>
              <a:rPr lang="fr-FR" dirty="0">
                <a:hlinkClick r:id="rId3"/>
              </a:rPr>
              <a: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14</a:t>
            </a:fld>
            <a:endParaRPr lang="en-US"/>
          </a:p>
        </p:txBody>
      </p:sp>
    </p:spTree>
    <p:extLst>
      <p:ext uri="{BB962C8B-B14F-4D97-AF65-F5344CB8AC3E}">
        <p14:creationId xmlns:p14="http://schemas.microsoft.com/office/powerpoint/2010/main" val="259053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API Management advanced policies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15</a:t>
            </a:fld>
            <a:endParaRPr lang="en-US"/>
          </a:p>
        </p:txBody>
      </p:sp>
    </p:spTree>
    <p:extLst>
      <p:ext uri="{BB962C8B-B14F-4D97-AF65-F5344CB8AC3E}">
        <p14:creationId xmlns:p14="http://schemas.microsoft.com/office/powerpoint/2010/main" val="316458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Developer portal - Frequently asked questions - Azure API Management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18</a:t>
            </a:fld>
            <a:endParaRPr lang="en-US"/>
          </a:p>
        </p:txBody>
      </p:sp>
    </p:spTree>
    <p:extLst>
      <p:ext uri="{BB962C8B-B14F-4D97-AF65-F5344CB8AC3E}">
        <p14:creationId xmlns:p14="http://schemas.microsoft.com/office/powerpoint/2010/main" val="148951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Developer portal - Frequently asked questions - Azure API Management | Microsoft Docs</a:t>
            </a:r>
            <a:endParaRPr lang="en-US" dirty="0"/>
          </a:p>
        </p:txBody>
      </p:sp>
      <p:sp>
        <p:nvSpPr>
          <p:cNvPr id="4" name="Slide Number Placeholder 3"/>
          <p:cNvSpPr>
            <a:spLocks noGrp="1"/>
          </p:cNvSpPr>
          <p:nvPr>
            <p:ph type="sldNum" sz="quarter" idx="5"/>
          </p:nvPr>
        </p:nvSpPr>
        <p:spPr/>
        <p:txBody>
          <a:bodyPr/>
          <a:lstStyle/>
          <a:p>
            <a:fld id="{A9047FED-1D9C-7342-AC4B-DFF126329EC7}" type="slidenum">
              <a:rPr lang="en-US" smtClean="0"/>
              <a:t>19</a:t>
            </a:fld>
            <a:endParaRPr lang="en-US"/>
          </a:p>
        </p:txBody>
      </p:sp>
    </p:spTree>
    <p:extLst>
      <p:ext uri="{BB962C8B-B14F-4D97-AF65-F5344CB8AC3E}">
        <p14:creationId xmlns:p14="http://schemas.microsoft.com/office/powerpoint/2010/main" val="148951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35.jp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36.jpg"/><Relationship Id="rId4" Type="http://schemas.openxmlformats.org/officeDocument/2006/relationships/image" Target="../media/image35.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Master" Target="../slideMasters/slideMaster4.xml"/><Relationship Id="rId4" Type="http://schemas.openxmlformats.org/officeDocument/2006/relationships/image" Target="../media/image41.jp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Master" Target="../slideMasters/slideMaster4.xml"/><Relationship Id="rId5" Type="http://schemas.openxmlformats.org/officeDocument/2006/relationships/image" Target="../media/image45.jpg"/><Relationship Id="rId4" Type="http://schemas.openxmlformats.org/officeDocument/2006/relationships/image" Target="../media/image44.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46.jpg"/><Relationship Id="rId5" Type="http://schemas.openxmlformats.org/officeDocument/2006/relationships/image" Target="../media/image36.jpg"/><Relationship Id="rId4" Type="http://schemas.openxmlformats.org/officeDocument/2006/relationships/image" Target="../media/image35.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35.jp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5" Type="http://schemas.openxmlformats.org/officeDocument/2006/relationships/image" Target="../media/image36.jpg"/><Relationship Id="rId4" Type="http://schemas.openxmlformats.org/officeDocument/2006/relationships/image" Target="../media/image35.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5.jpg"/><Relationship Id="rId1" Type="http://schemas.openxmlformats.org/officeDocument/2006/relationships/slideMaster" Target="../slideMasters/slideMaster4.xml"/><Relationship Id="rId6" Type="http://schemas.openxmlformats.org/officeDocument/2006/relationships/image" Target="../media/image46.jpg"/><Relationship Id="rId5" Type="http://schemas.openxmlformats.org/officeDocument/2006/relationships/image" Target="../media/image36.jpg"/><Relationship Id="rId4" Type="http://schemas.openxmlformats.org/officeDocument/2006/relationships/image" Target="../media/image35.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81113537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020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02064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98970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33345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6525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695285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0911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55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8279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012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1907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196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5279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719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6590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4083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919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777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6912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010191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7888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75516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2243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79654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990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869818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00982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1188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98445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65901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479121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0272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7355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5197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43490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92287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105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1862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18091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89068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4772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9333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171162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465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2"/>
          <a:stretch>
            <a:fillRect/>
          </a:stretch>
        </p:blipFill>
        <p:spPr>
          <a:xfrm>
            <a:off x="7604953" y="298255"/>
            <a:ext cx="4322760" cy="6275864"/>
          </a:xfrm>
          <a:prstGeom prst="rect">
            <a:avLst/>
          </a:prstGeom>
        </p:spPr>
      </p:pic>
      <p:sp>
        <p:nvSpPr>
          <p:cNvPr id="8"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70062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60476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9216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50492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005967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6163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892121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909409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120407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74432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78647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p:nvPicPr>
        <p:blipFill>
          <a:blip r:embed="rId2"/>
          <a:stretch>
            <a:fillRect/>
          </a:stretch>
        </p:blipFill>
        <p:spPr>
          <a:xfrm>
            <a:off x="623" y="3343634"/>
            <a:ext cx="12191377" cy="3043622"/>
          </a:xfrm>
          <a:prstGeom prst="rect">
            <a:avLst/>
          </a:prstGeom>
        </p:spPr>
      </p:pic>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31663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9741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185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640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0511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6740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265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17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1931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8376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1906866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81536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441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3116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0390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2483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0323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AB4816D-DD10-BB4C-8C10-C89D91103868}" type="datetimeFigureOut">
              <a:rPr lang="en-US" smtClean="0"/>
              <a:t>10/6/2021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F2CE3BB-2FFD-9F44-A36E-29649D18B2CC}" type="slidenum">
              <a:rPr lang="en-US" smtClean="0"/>
              <a:t>‹#›</a:t>
            </a:fld>
            <a:endParaRPr lang="en-US"/>
          </a:p>
        </p:txBody>
      </p:sp>
    </p:spTree>
    <p:extLst>
      <p:ext uri="{BB962C8B-B14F-4D97-AF65-F5344CB8AC3E}">
        <p14:creationId xmlns:p14="http://schemas.microsoft.com/office/powerpoint/2010/main" val="528628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73472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Tree>
    <p:extLst>
      <p:ext uri="{BB962C8B-B14F-4D97-AF65-F5344CB8AC3E}">
        <p14:creationId xmlns:p14="http://schemas.microsoft.com/office/powerpoint/2010/main" val="1525022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81695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13297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415546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6395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14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138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712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248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817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3806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827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2284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515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421272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9778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20785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968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0216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1230010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471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267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7899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502169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1903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28206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fld id="{0BD2A5BE-1C05-4FF1-85AD-D292C96C0504}" type="datetimeFigureOut">
              <a:rPr lang="en-US" smtClean="0">
                <a:solidFill>
                  <a:srgbClr val="505050"/>
                </a:solidFill>
              </a:rPr>
              <a:pPr defTabSz="914367"/>
              <a:t>10/6/2021</a:t>
            </a:fld>
            <a:endParaRPr lang="en-US">
              <a:solidFill>
                <a:srgbClr val="505050"/>
              </a:solidFill>
            </a:endParaRPr>
          </a:p>
        </p:txBody>
      </p:sp>
      <p:sp>
        <p:nvSpPr>
          <p:cNvPr id="3" name="Footer Placeholder 2"/>
          <p:cNvSpPr>
            <a:spLocks noGrp="1"/>
          </p:cNvSpPr>
          <p:nvPr>
            <p:ph type="ftr" sz="quarter" idx="11"/>
          </p:nvPr>
        </p:nvSpPr>
        <p:spPr/>
        <p:txBody>
          <a:bodyPr/>
          <a:lstStyle/>
          <a:p>
            <a:pPr defTabSz="914367"/>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367"/>
            <a:fld id="{69B891F0-0536-4CF7-A8E8-CB46A520F2A2}"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85569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0" y="100250"/>
            <a:ext cx="12193200" cy="6757750"/>
          </a:xfrm>
          <a:prstGeom prst="rect">
            <a:avLst/>
          </a:prstGeom>
        </p:spPr>
      </p:pic>
    </p:spTree>
    <p:extLst>
      <p:ext uri="{BB962C8B-B14F-4D97-AF65-F5344CB8AC3E}">
        <p14:creationId xmlns:p14="http://schemas.microsoft.com/office/powerpoint/2010/main" val="7053575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4808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80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Tree>
    <p:extLst>
      <p:ext uri="{BB962C8B-B14F-4D97-AF65-F5344CB8AC3E}">
        <p14:creationId xmlns:p14="http://schemas.microsoft.com/office/powerpoint/2010/main" val="530271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34891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#Build2016</a:t>
            </a:r>
          </a:p>
        </p:txBody>
      </p:sp>
    </p:spTree>
    <p:extLst>
      <p:ext uri="{BB962C8B-B14F-4D97-AF65-F5344CB8AC3E}">
        <p14:creationId xmlns:p14="http://schemas.microsoft.com/office/powerpoint/2010/main" val="15226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3540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4070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0644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1776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31485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19301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961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9451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886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777833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515743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956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6366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324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009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3609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80795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9873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7912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044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012C16C6-1A2E-4426-9E62-9C612BE689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Aerial photo of an office building lobby.">
            <a:extLst>
              <a:ext uri="{FF2B5EF4-FFF2-40B4-BE49-F238E27FC236}">
                <a16:creationId xmlns:a16="http://schemas.microsoft.com/office/drawing/2014/main" id="{68C5BF92-2746-43F2-A845-59B7B52B88C5}"/>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05834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769671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972159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3583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086035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444522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66107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4165986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337384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05252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18519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64572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970490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95319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9889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811958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90696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400924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0048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953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21218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442121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193244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237696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366818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00.xml"/><Relationship Id="rId21" Type="http://schemas.openxmlformats.org/officeDocument/2006/relationships/slideLayout" Target="../slideLayouts/slideLayout95.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63" Type="http://schemas.openxmlformats.org/officeDocument/2006/relationships/slideLayout" Target="../slideLayouts/slideLayout137.xml"/><Relationship Id="rId68" Type="http://schemas.openxmlformats.org/officeDocument/2006/relationships/slideLayout" Target="../slideLayouts/slideLayout142.xml"/><Relationship Id="rId16" Type="http://schemas.openxmlformats.org/officeDocument/2006/relationships/slideLayout" Target="../slideLayouts/slideLayout90.xml"/><Relationship Id="rId11" Type="http://schemas.openxmlformats.org/officeDocument/2006/relationships/slideLayout" Target="../slideLayouts/slideLayout85.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3" Type="http://schemas.openxmlformats.org/officeDocument/2006/relationships/slideLayout" Target="../slideLayouts/slideLayout127.xml"/><Relationship Id="rId58" Type="http://schemas.openxmlformats.org/officeDocument/2006/relationships/slideLayout" Target="../slideLayouts/slideLayout132.xml"/><Relationship Id="rId74" Type="http://schemas.openxmlformats.org/officeDocument/2006/relationships/slideLayout" Target="../slideLayouts/slideLayout148.xml"/><Relationship Id="rId79" Type="http://schemas.openxmlformats.org/officeDocument/2006/relationships/slideLayout" Target="../slideLayouts/slideLayout153.xml"/><Relationship Id="rId5" Type="http://schemas.openxmlformats.org/officeDocument/2006/relationships/slideLayout" Target="../slideLayouts/slideLayout79.xml"/><Relationship Id="rId61" Type="http://schemas.openxmlformats.org/officeDocument/2006/relationships/slideLayout" Target="../slideLayouts/slideLayout135.xml"/><Relationship Id="rId82" Type="http://schemas.openxmlformats.org/officeDocument/2006/relationships/image" Target="../media/image14.emf"/><Relationship Id="rId19" Type="http://schemas.openxmlformats.org/officeDocument/2006/relationships/slideLayout" Target="../slideLayouts/slideLayout9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56" Type="http://schemas.openxmlformats.org/officeDocument/2006/relationships/slideLayout" Target="../slideLayouts/slideLayout130.xml"/><Relationship Id="rId64" Type="http://schemas.openxmlformats.org/officeDocument/2006/relationships/slideLayout" Target="../slideLayouts/slideLayout138.xml"/><Relationship Id="rId69" Type="http://schemas.openxmlformats.org/officeDocument/2006/relationships/slideLayout" Target="../slideLayouts/slideLayout143.xml"/><Relationship Id="rId77" Type="http://schemas.openxmlformats.org/officeDocument/2006/relationships/slideLayout" Target="../slideLayouts/slideLayout151.xml"/><Relationship Id="rId8" Type="http://schemas.openxmlformats.org/officeDocument/2006/relationships/slideLayout" Target="../slideLayouts/slideLayout82.xml"/><Relationship Id="rId51" Type="http://schemas.openxmlformats.org/officeDocument/2006/relationships/slideLayout" Target="../slideLayouts/slideLayout125.xml"/><Relationship Id="rId72" Type="http://schemas.openxmlformats.org/officeDocument/2006/relationships/slideLayout" Target="../slideLayouts/slideLayout146.xml"/><Relationship Id="rId80" Type="http://schemas.openxmlformats.org/officeDocument/2006/relationships/slideLayout" Target="../slideLayouts/slideLayout154.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59" Type="http://schemas.openxmlformats.org/officeDocument/2006/relationships/slideLayout" Target="../slideLayouts/slideLayout133.xml"/><Relationship Id="rId67" Type="http://schemas.openxmlformats.org/officeDocument/2006/relationships/slideLayout" Target="../slideLayouts/slideLayout141.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54" Type="http://schemas.openxmlformats.org/officeDocument/2006/relationships/slideLayout" Target="../slideLayouts/slideLayout128.xml"/><Relationship Id="rId62" Type="http://schemas.openxmlformats.org/officeDocument/2006/relationships/slideLayout" Target="../slideLayouts/slideLayout136.xml"/><Relationship Id="rId70" Type="http://schemas.openxmlformats.org/officeDocument/2006/relationships/slideLayout" Target="../slideLayouts/slideLayout144.xml"/><Relationship Id="rId75" Type="http://schemas.openxmlformats.org/officeDocument/2006/relationships/slideLayout" Target="../slideLayouts/slideLayout149.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57" Type="http://schemas.openxmlformats.org/officeDocument/2006/relationships/slideLayout" Target="../slideLayouts/slideLayout131.xml"/><Relationship Id="rId10" Type="http://schemas.openxmlformats.org/officeDocument/2006/relationships/slideLayout" Target="../slideLayouts/slideLayout84.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slideLayout" Target="../slideLayouts/slideLayout126.xml"/><Relationship Id="rId60" Type="http://schemas.openxmlformats.org/officeDocument/2006/relationships/slideLayout" Target="../slideLayouts/slideLayout134.xml"/><Relationship Id="rId65" Type="http://schemas.openxmlformats.org/officeDocument/2006/relationships/slideLayout" Target="../slideLayouts/slideLayout139.xml"/><Relationship Id="rId73" Type="http://schemas.openxmlformats.org/officeDocument/2006/relationships/slideLayout" Target="../slideLayouts/slideLayout147.xml"/><Relationship Id="rId78" Type="http://schemas.openxmlformats.org/officeDocument/2006/relationships/slideLayout" Target="../slideLayouts/slideLayout152.xml"/><Relationship Id="rId81" Type="http://schemas.openxmlformats.org/officeDocument/2006/relationships/theme" Target="../theme/theme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9" Type="http://schemas.openxmlformats.org/officeDocument/2006/relationships/slideLayout" Target="../slideLayouts/slideLayout113.xml"/><Relationship Id="rId34" Type="http://schemas.openxmlformats.org/officeDocument/2006/relationships/slideLayout" Target="../slideLayouts/slideLayout108.xml"/><Relationship Id="rId50" Type="http://schemas.openxmlformats.org/officeDocument/2006/relationships/slideLayout" Target="../slideLayouts/slideLayout124.xml"/><Relationship Id="rId55" Type="http://schemas.openxmlformats.org/officeDocument/2006/relationships/slideLayout" Target="../slideLayouts/slideLayout129.xml"/><Relationship Id="rId76" Type="http://schemas.openxmlformats.org/officeDocument/2006/relationships/slideLayout" Target="../slideLayouts/slideLayout150.xml"/><Relationship Id="rId7" Type="http://schemas.openxmlformats.org/officeDocument/2006/relationships/slideLayout" Target="../slideLayouts/slideLayout81.xml"/><Relationship Id="rId71" Type="http://schemas.openxmlformats.org/officeDocument/2006/relationships/slideLayout" Target="../slideLayouts/slideLayout145.xml"/><Relationship Id="rId2" Type="http://schemas.openxmlformats.org/officeDocument/2006/relationships/slideLayout" Target="../slideLayouts/slideLayout76.xml"/><Relationship Id="rId29" Type="http://schemas.openxmlformats.org/officeDocument/2006/relationships/slideLayout" Target="../slideLayouts/slideLayout103.xml"/><Relationship Id="rId24" Type="http://schemas.openxmlformats.org/officeDocument/2006/relationships/slideLayout" Target="../slideLayouts/slideLayout98.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66"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873645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735"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37751721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36" r:id="rId26"/>
    <p:sldLayoutId id="2147483980"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kern="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28319">
                          <a:srgbClr val="505050"/>
                        </a:gs>
                        <a:gs pos="79000">
                          <a:srgbClr val="50505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kern="0" dirty="0">
                    <a:gradFill>
                      <a:gsLst>
                        <a:gs pos="28319">
                          <a:srgbClr val="505050"/>
                        </a:gs>
                        <a:gs pos="79000">
                          <a:srgbClr val="505050"/>
                        </a:gs>
                      </a:gsLst>
                      <a:lin ang="5400000" scaled="0"/>
                    </a:gradFill>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kern="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kern="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kern="0" dirty="0">
                    <a:gradFill>
                      <a:gsLst>
                        <a:gs pos="2092">
                          <a:srgbClr val="F8F8F8"/>
                        </a:gs>
                        <a:gs pos="10042">
                          <a:srgbClr val="F8F8F8"/>
                        </a:gs>
                      </a:gsLst>
                      <a:lin ang="5400000" scaled="0"/>
                    </a:gradFill>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kern="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kern="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kern="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kern="0"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kern="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896386">
                <a:lnSpc>
                  <a:spcPct val="90000"/>
                </a:lnSpc>
                <a:spcAft>
                  <a:spcPts val="588"/>
                </a:spcAft>
                <a:defRPr/>
              </a:pPr>
              <a:r>
                <a:rPr lang="en-US" sz="980" kern="0" dirty="0">
                  <a:gradFill>
                    <a:gsLst>
                      <a:gs pos="2917">
                        <a:srgbClr val="505050"/>
                      </a:gs>
                      <a:gs pos="30000">
                        <a:srgbClr val="505050"/>
                      </a:gs>
                    </a:gsLst>
                    <a:lin ang="5400000" scaled="0"/>
                  </a:gradFill>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896386">
                <a:lnSpc>
                  <a:spcPct val="90000"/>
                </a:lnSpc>
                <a:spcAft>
                  <a:spcPts val="588"/>
                </a:spcAft>
                <a:defRPr/>
              </a:pPr>
              <a:r>
                <a:rPr lang="en-US" sz="980" kern="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23077426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2"/>
          <a:srcRect l="762"/>
          <a:stretch/>
        </p:blipFill>
        <p:spPr>
          <a:xfrm rot="5400000">
            <a:off x="9509760" y="2843773"/>
            <a:ext cx="6858000" cy="1170455"/>
          </a:xfrm>
          <a:prstGeom prst="rect">
            <a:avLst/>
          </a:prstGeom>
        </p:spPr>
      </p:pic>
      <p:grpSp>
        <p:nvGrpSpPr>
          <p:cNvPr id="49" name="Group 48">
            <a:extLst>
              <a:ext uri="{FF2B5EF4-FFF2-40B4-BE49-F238E27FC236}">
                <a16:creationId xmlns:a16="http://schemas.microsoft.com/office/drawing/2014/main" id="{EB751768-59CE-46BD-A744-F3CBF2CABAFA}"/>
              </a:ext>
            </a:extLst>
          </p:cNvPr>
          <p:cNvGrpSpPr/>
          <p:nvPr userDrawn="1"/>
        </p:nvGrpSpPr>
        <p:grpSpPr>
          <a:xfrm>
            <a:off x="12370906" y="-217"/>
            <a:ext cx="935477" cy="5654618"/>
            <a:chOff x="12618967" y="-221"/>
            <a:chExt cx="954235" cy="5767186"/>
          </a:xfrm>
        </p:grpSpPr>
        <p:grpSp>
          <p:nvGrpSpPr>
            <p:cNvPr id="50" name="Group 49">
              <a:extLst>
                <a:ext uri="{FF2B5EF4-FFF2-40B4-BE49-F238E27FC236}">
                  <a16:creationId xmlns:a16="http://schemas.microsoft.com/office/drawing/2014/main" id="{6880CAF7-88E4-479A-B58F-4269793F5238}"/>
                </a:ext>
              </a:extLst>
            </p:cNvPr>
            <p:cNvGrpSpPr/>
            <p:nvPr userDrawn="1"/>
          </p:nvGrpSpPr>
          <p:grpSpPr>
            <a:xfrm rot="5400000">
              <a:off x="11582059" y="1045293"/>
              <a:ext cx="2703052" cy="629236"/>
              <a:chOff x="1586734" y="4543426"/>
              <a:chExt cx="2703052" cy="629236"/>
            </a:xfrm>
          </p:grpSpPr>
          <p:sp>
            <p:nvSpPr>
              <p:cNvPr id="57" name="Rectangle 56">
                <a:extLst>
                  <a:ext uri="{FF2B5EF4-FFF2-40B4-BE49-F238E27FC236}">
                    <a16:creationId xmlns:a16="http://schemas.microsoft.com/office/drawing/2014/main" id="{779F89B3-2B37-4E9F-831E-6A0FDAF188E8}"/>
                  </a:ext>
                </a:extLst>
              </p:cNvPr>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8" name="Rectangle 57">
                <a:extLst>
                  <a:ext uri="{FF2B5EF4-FFF2-40B4-BE49-F238E27FC236}">
                    <a16:creationId xmlns:a16="http://schemas.microsoft.com/office/drawing/2014/main" id="{7A4B7562-685F-411F-9CAF-8A4DD7ED79F2}"/>
                  </a:ext>
                </a:extLst>
              </p:cNvPr>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59" name="Rectangle 58">
                <a:extLst>
                  <a:ext uri="{FF2B5EF4-FFF2-40B4-BE49-F238E27FC236}">
                    <a16:creationId xmlns:a16="http://schemas.microsoft.com/office/drawing/2014/main" id="{14A9B790-C275-4CB3-8ED5-803E06623CC8}"/>
                  </a:ext>
                </a:extLst>
              </p:cNvPr>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60" name="Rectangle 59">
                <a:extLst>
                  <a:ext uri="{FF2B5EF4-FFF2-40B4-BE49-F238E27FC236}">
                    <a16:creationId xmlns:a16="http://schemas.microsoft.com/office/drawing/2014/main" id="{4DDB14F7-DB70-4683-8BE8-BF1250C62DB8}"/>
                  </a:ext>
                </a:extLst>
              </p:cNvPr>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G:32 B:80</a:t>
                </a:r>
              </a:p>
            </p:txBody>
          </p:sp>
          <p:sp>
            <p:nvSpPr>
              <p:cNvPr id="61" name="Rectangle 60">
                <a:extLst>
                  <a:ext uri="{FF2B5EF4-FFF2-40B4-BE49-F238E27FC236}">
                    <a16:creationId xmlns:a16="http://schemas.microsoft.com/office/drawing/2014/main" id="{E787AEB0-6C31-45FB-8D54-1FD01951C21C}"/>
                  </a:ext>
                </a:extLst>
              </p:cNvPr>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62" name="Rectangle 61">
                <a:extLst>
                  <a:ext uri="{FF2B5EF4-FFF2-40B4-BE49-F238E27FC236}">
                    <a16:creationId xmlns:a16="http://schemas.microsoft.com/office/drawing/2014/main" id="{203DDA72-226B-4822-9108-F76422391B31}"/>
                  </a:ext>
                </a:extLst>
              </p:cNvPr>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51" name="Group 50">
              <a:extLst>
                <a:ext uri="{FF2B5EF4-FFF2-40B4-BE49-F238E27FC236}">
                  <a16:creationId xmlns:a16="http://schemas.microsoft.com/office/drawing/2014/main" id="{099CAFFF-CE97-4919-BD08-7D88C6C5DF42}"/>
                </a:ext>
              </a:extLst>
            </p:cNvPr>
            <p:cNvGrpSpPr/>
            <p:nvPr userDrawn="1"/>
          </p:nvGrpSpPr>
          <p:grpSpPr>
            <a:xfrm rot="5400000">
              <a:off x="11412325" y="4270556"/>
              <a:ext cx="2703052" cy="289766"/>
              <a:chOff x="4476564" y="4543426"/>
              <a:chExt cx="2703052" cy="289766"/>
            </a:xfrm>
          </p:grpSpPr>
          <p:sp>
            <p:nvSpPr>
              <p:cNvPr id="54" name="Rectangle 53">
                <a:extLst>
                  <a:ext uri="{FF2B5EF4-FFF2-40B4-BE49-F238E27FC236}">
                    <a16:creationId xmlns:a16="http://schemas.microsoft.com/office/drawing/2014/main" id="{702C5ACA-EAE5-42ED-AB0E-266FB470B2D0}"/>
                  </a:ext>
                </a:extLst>
              </p:cNvPr>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55" name="Rectangle 54">
                <a:extLst>
                  <a:ext uri="{FF2B5EF4-FFF2-40B4-BE49-F238E27FC236}">
                    <a16:creationId xmlns:a16="http://schemas.microsoft.com/office/drawing/2014/main" id="{3573B778-1F63-41E2-8FE7-CB992496D04B}"/>
                  </a:ext>
                </a:extLst>
              </p:cNvPr>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56" name="Rectangle 55">
                <a:extLst>
                  <a:ext uri="{FF2B5EF4-FFF2-40B4-BE49-F238E27FC236}">
                    <a16:creationId xmlns:a16="http://schemas.microsoft.com/office/drawing/2014/main" id="{B3321941-07A4-47A9-91FC-981CA53B6228}"/>
                  </a:ext>
                </a:extLst>
              </p:cNvPr>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52" name="TextBox 51">
              <a:extLst>
                <a:ext uri="{FF2B5EF4-FFF2-40B4-BE49-F238E27FC236}">
                  <a16:creationId xmlns:a16="http://schemas.microsoft.com/office/drawing/2014/main" id="{D1B8BBBA-DFF6-4FB4-8CA7-7B207F56121D}"/>
                </a:ext>
              </a:extLst>
            </p:cNvPr>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53" name="TextBox 52">
              <a:extLst>
                <a:ext uri="{FF2B5EF4-FFF2-40B4-BE49-F238E27FC236}">
                  <a16:creationId xmlns:a16="http://schemas.microsoft.com/office/drawing/2014/main" id="{394FD003-46EF-4F68-B339-72EC694AE64E}"/>
                </a:ext>
              </a:extLst>
            </p:cNvPr>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291600885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 id="2147483798" r:id="rId61"/>
    <p:sldLayoutId id="2147483799" r:id="rId62"/>
    <p:sldLayoutId id="2147483800" r:id="rId63"/>
    <p:sldLayoutId id="2147483801" r:id="rId64"/>
    <p:sldLayoutId id="2147483802" r:id="rId65"/>
    <p:sldLayoutId id="2147483803" r:id="rId66"/>
    <p:sldLayoutId id="2147483804" r:id="rId67"/>
    <p:sldLayoutId id="2147483805" r:id="rId68"/>
    <p:sldLayoutId id="2147483806" r:id="rId69"/>
    <p:sldLayoutId id="2147483807" r:id="rId70"/>
    <p:sldLayoutId id="2147483808" r:id="rId71"/>
    <p:sldLayoutId id="2147483809" r:id="rId72"/>
    <p:sldLayoutId id="2147483810" r:id="rId73"/>
    <p:sldLayoutId id="2147483811" r:id="rId74"/>
    <p:sldLayoutId id="2147483812" r:id="rId75"/>
    <p:sldLayoutId id="2147483813" r:id="rId76"/>
    <p:sldLayoutId id="2147483814" r:id="rId77"/>
    <p:sldLayoutId id="2147483815" r:id="rId78"/>
    <p:sldLayoutId id="2147483816" r:id="rId79"/>
    <p:sldLayoutId id="2147483817" r:id="rId8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39.xml"/><Relationship Id="rId1" Type="http://schemas.openxmlformats.org/officeDocument/2006/relationships/themeOverride" Target="../theme/themeOverride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9.xml"/><Relationship Id="rId1" Type="http://schemas.openxmlformats.org/officeDocument/2006/relationships/themeOverride" Target="../theme/themeOverride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6.xml"/></Relationships>
</file>

<file path=ppt/slides/_rels/slide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hemeOverride" Target="../theme/themeOverride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54.tiff"/><Relationship Id="rId13" Type="http://schemas.openxmlformats.org/officeDocument/2006/relationships/image" Target="../media/image59.png"/><Relationship Id="rId3" Type="http://schemas.openxmlformats.org/officeDocument/2006/relationships/image" Target="../media/image49.emf"/><Relationship Id="rId7" Type="http://schemas.openxmlformats.org/officeDocument/2006/relationships/image" Target="../media/image53.png"/><Relationship Id="rId12"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52.png"/><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tiff"/><Relationship Id="rId4" Type="http://schemas.openxmlformats.org/officeDocument/2006/relationships/image" Target="../media/image50.emf"/><Relationship Id="rId9" Type="http://schemas.openxmlformats.org/officeDocument/2006/relationships/image" Target="../media/image55.png"/><Relationship Id="rId1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6340" y="2321004"/>
            <a:ext cx="5432594" cy="1107996"/>
          </a:xfrm>
        </p:spPr>
        <p:txBody>
          <a:bodyPr/>
          <a:lstStyle/>
          <a:p>
            <a:r>
              <a:rPr lang="en-US" dirty="0"/>
              <a:t>Azure API Management</a:t>
            </a:r>
          </a:p>
        </p:txBody>
      </p:sp>
      <p:sp>
        <p:nvSpPr>
          <p:cNvPr id="5" name="Text Placeholder 4"/>
          <p:cNvSpPr>
            <a:spLocks noGrp="1"/>
          </p:cNvSpPr>
          <p:nvPr>
            <p:ph type="body" sz="quarter" idx="12"/>
          </p:nvPr>
        </p:nvSpPr>
        <p:spPr>
          <a:xfrm>
            <a:off x="608905" y="5655049"/>
            <a:ext cx="3799593" cy="664797"/>
          </a:xfrm>
        </p:spPr>
        <p:txBody>
          <a:bodyPr/>
          <a:lstStyle/>
          <a:p>
            <a:r>
              <a:rPr lang="en-US" sz="1600" dirty="0">
                <a:solidFill>
                  <a:schemeClr val="accent3">
                    <a:lumMod val="40000"/>
                    <a:lumOff val="60000"/>
                  </a:schemeClr>
                </a:solidFill>
              </a:rPr>
              <a:t>Divi Mishra</a:t>
            </a:r>
          </a:p>
          <a:p>
            <a:r>
              <a:rPr lang="en-US" sz="1600" dirty="0">
                <a:solidFill>
                  <a:schemeClr val="accent3">
                    <a:lumMod val="40000"/>
                    <a:lumOff val="60000"/>
                  </a:schemeClr>
                </a:solidFill>
              </a:rPr>
              <a:t>Cloud Solution Architect, App Innovation</a:t>
            </a:r>
          </a:p>
          <a:p>
            <a:r>
              <a:rPr lang="en-US" sz="1600" dirty="0">
                <a:solidFill>
                  <a:schemeClr val="accent3">
                    <a:lumMod val="40000"/>
                    <a:lumOff val="60000"/>
                  </a:schemeClr>
                </a:solidFill>
              </a:rPr>
              <a:t>divimishra@microsoft.com</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3">
                    <a:lumMod val="40000"/>
                    <a:lumOff val="60000"/>
                  </a:schemeClr>
                </a:solidFill>
              </a:rPr>
              <a:t>Users, products, groups</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5957414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C4D1-C304-4457-80DB-996A893C0C4C}"/>
              </a:ext>
            </a:extLst>
          </p:cNvPr>
          <p:cNvSpPr>
            <a:spLocks noGrp="1"/>
          </p:cNvSpPr>
          <p:nvPr>
            <p:ph type="title"/>
          </p:nvPr>
        </p:nvSpPr>
        <p:spPr/>
        <p:txBody>
          <a:bodyPr/>
          <a:lstStyle/>
          <a:p>
            <a:r>
              <a:rPr lang="en-US" dirty="0"/>
              <a:t>Products</a:t>
            </a:r>
          </a:p>
        </p:txBody>
      </p:sp>
      <p:sp>
        <p:nvSpPr>
          <p:cNvPr id="3" name="Text Placeholder 2">
            <a:extLst>
              <a:ext uri="{FF2B5EF4-FFF2-40B4-BE49-F238E27FC236}">
                <a16:creationId xmlns:a16="http://schemas.microsoft.com/office/drawing/2014/main" id="{DE09E849-190A-49D6-B5F4-145BFBEF3897}"/>
              </a:ext>
            </a:extLst>
          </p:cNvPr>
          <p:cNvSpPr>
            <a:spLocks noGrp="1"/>
          </p:cNvSpPr>
          <p:nvPr>
            <p:ph type="body" sz="quarter" idx="10"/>
          </p:nvPr>
        </p:nvSpPr>
        <p:spPr>
          <a:xfrm>
            <a:off x="586390" y="1434370"/>
            <a:ext cx="11018520" cy="3619452"/>
          </a:xfrm>
        </p:spPr>
        <p:txBody>
          <a:bodyPr/>
          <a:lstStyle/>
          <a:p>
            <a:pPr marL="285750" indent="-285750">
              <a:buFont typeface="Arial" panose="020B0604020202020204" pitchFamily="34" charset="0"/>
              <a:buChar char="•"/>
            </a:pPr>
            <a:r>
              <a:rPr lang="en-US" sz="1800" dirty="0"/>
              <a:t>Products are how APIs are surfaced to developers. </a:t>
            </a:r>
          </a:p>
          <a:p>
            <a:endParaRPr lang="en-US" sz="1800" dirty="0"/>
          </a:p>
          <a:p>
            <a:pPr marL="285750" indent="-285750">
              <a:buFont typeface="Arial" panose="020B0604020202020204" pitchFamily="34" charset="0"/>
              <a:buChar char="•"/>
            </a:pPr>
            <a:r>
              <a:rPr lang="en-US" sz="1800" dirty="0"/>
              <a:t>Products can be </a:t>
            </a:r>
            <a:r>
              <a:rPr lang="en-US" sz="1800" b="1" dirty="0"/>
              <a:t>Open</a:t>
            </a:r>
            <a:r>
              <a:rPr lang="en-US" sz="1800" dirty="0"/>
              <a:t> or </a:t>
            </a:r>
            <a:r>
              <a:rPr lang="en-US" sz="1800" b="1" dirty="0"/>
              <a:t>Protected</a:t>
            </a:r>
            <a:r>
              <a:rPr lang="en-US" sz="1800" dirty="0"/>
              <a:t>. Protected products must be subscribed to before they can be used, while open products can be used without a subscription.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When a product is ready for use by developers, it can be published.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Subscription approval is configured at the product level and can either require administrator approval or be auto-approved.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Groups are used to manage the visibility of products to developers. Products grant visibility to groups, and developers can view and subscribe to the products that are visible to the groups in which they belong.</a:t>
            </a:r>
          </a:p>
        </p:txBody>
      </p:sp>
    </p:spTree>
    <p:extLst>
      <p:ext uri="{BB962C8B-B14F-4D97-AF65-F5344CB8AC3E}">
        <p14:creationId xmlns:p14="http://schemas.microsoft.com/office/powerpoint/2010/main" val="6135405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7EFF-4CE1-4CDD-B2D6-F1923AE7D979}"/>
              </a:ext>
            </a:extLst>
          </p:cNvPr>
          <p:cNvSpPr>
            <a:spLocks noGrp="1"/>
          </p:cNvSpPr>
          <p:nvPr>
            <p:ph type="title"/>
          </p:nvPr>
        </p:nvSpPr>
        <p:spPr/>
        <p:txBody>
          <a:bodyPr/>
          <a:lstStyle/>
          <a:p>
            <a:r>
              <a:rPr lang="en-US" dirty="0"/>
              <a:t>Groups</a:t>
            </a:r>
          </a:p>
        </p:txBody>
      </p:sp>
      <p:sp>
        <p:nvSpPr>
          <p:cNvPr id="3" name="Text Placeholder 2">
            <a:extLst>
              <a:ext uri="{FF2B5EF4-FFF2-40B4-BE49-F238E27FC236}">
                <a16:creationId xmlns:a16="http://schemas.microsoft.com/office/drawing/2014/main" id="{2D0AE853-DF70-4100-86DD-DD4F798B9A85}"/>
              </a:ext>
            </a:extLst>
          </p:cNvPr>
          <p:cNvSpPr>
            <a:spLocks noGrp="1"/>
          </p:cNvSpPr>
          <p:nvPr>
            <p:ph type="body" sz="quarter" idx="10"/>
          </p:nvPr>
        </p:nvSpPr>
        <p:spPr>
          <a:xfrm>
            <a:off x="269240" y="1434370"/>
            <a:ext cx="11018520" cy="3710696"/>
          </a:xfrm>
        </p:spPr>
        <p:txBody>
          <a:bodyPr/>
          <a:lstStyle/>
          <a:p>
            <a:r>
              <a:rPr lang="en-US" sz="3600" dirty="0"/>
              <a:t>Purpose: manage the visibility of products to developers</a:t>
            </a:r>
          </a:p>
          <a:p>
            <a:endParaRPr lang="en-US" dirty="0"/>
          </a:p>
          <a:p>
            <a:pPr marL="457200" indent="-457200">
              <a:buFont typeface="Arial" panose="020B0604020202020204" pitchFamily="34" charset="0"/>
              <a:buChar char="•"/>
            </a:pPr>
            <a:r>
              <a:rPr lang="en-US" sz="2400" b="1" dirty="0"/>
              <a:t>Administrators</a:t>
            </a:r>
            <a:r>
              <a:rPr lang="en-US" sz="2400" dirty="0"/>
              <a:t> - Azure subscription administrators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b="1" dirty="0"/>
              <a:t>Developers</a:t>
            </a:r>
            <a:r>
              <a:rPr lang="en-US" sz="2400" dirty="0"/>
              <a:t> - Authenticated developer portal users</a:t>
            </a:r>
          </a:p>
          <a:p>
            <a:endParaRPr lang="en-US" sz="2400" dirty="0"/>
          </a:p>
          <a:p>
            <a:pPr marL="457200" indent="-457200">
              <a:buFont typeface="Arial" panose="020B0604020202020204" pitchFamily="34" charset="0"/>
              <a:buChar char="•"/>
            </a:pPr>
            <a:r>
              <a:rPr lang="en-US" sz="2400" b="1" dirty="0"/>
              <a:t>Guests</a:t>
            </a:r>
            <a:r>
              <a:rPr lang="en-US" sz="2400" dirty="0"/>
              <a:t> - Unauthenticated developer portal users, such as prospective customers visiting the developer portal of an API Management instance</a:t>
            </a:r>
          </a:p>
        </p:txBody>
      </p:sp>
    </p:spTree>
    <p:extLst>
      <p:ext uri="{BB962C8B-B14F-4D97-AF65-F5344CB8AC3E}">
        <p14:creationId xmlns:p14="http://schemas.microsoft.com/office/powerpoint/2010/main" val="222714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B84B9-2A40-B745-B42F-FEEA0494559F}"/>
              </a:ext>
            </a:extLst>
          </p:cNvPr>
          <p:cNvSpPr>
            <a:spLocks noGrp="1"/>
          </p:cNvSpPr>
          <p:nvPr>
            <p:ph type="title"/>
          </p:nvPr>
        </p:nvSpPr>
        <p:spPr/>
        <p:txBody>
          <a:bodyPr/>
          <a:lstStyle/>
          <a:p>
            <a:r>
              <a:rPr lang="en-US"/>
              <a:t>Users, groups, products, APIs and subscriptions</a:t>
            </a:r>
          </a:p>
        </p:txBody>
      </p:sp>
      <p:grpSp>
        <p:nvGrpSpPr>
          <p:cNvPr id="11" name="Group 10">
            <a:extLst>
              <a:ext uri="{FF2B5EF4-FFF2-40B4-BE49-F238E27FC236}">
                <a16:creationId xmlns:a16="http://schemas.microsoft.com/office/drawing/2014/main" id="{DEFC5A1A-E6F6-4342-AB7B-F60017F3C935}"/>
              </a:ext>
            </a:extLst>
          </p:cNvPr>
          <p:cNvGrpSpPr/>
          <p:nvPr/>
        </p:nvGrpSpPr>
        <p:grpSpPr>
          <a:xfrm>
            <a:off x="6675438" y="2019056"/>
            <a:ext cx="1828800" cy="1828800"/>
            <a:chOff x="8898114" y="2268264"/>
            <a:chExt cx="1828800" cy="1828800"/>
          </a:xfrm>
          <a:noFill/>
        </p:grpSpPr>
        <p:sp>
          <p:nvSpPr>
            <p:cNvPr id="9" name="Rectangle 8">
              <a:extLst>
                <a:ext uri="{FF2B5EF4-FFF2-40B4-BE49-F238E27FC236}">
                  <a16:creationId xmlns:a16="http://schemas.microsoft.com/office/drawing/2014/main" id="{C586A284-8435-624A-9272-6914E0B7A88B}"/>
                </a:ext>
              </a:extLst>
            </p:cNvPr>
            <p:cNvSpPr/>
            <p:nvPr/>
          </p:nvSpPr>
          <p:spPr bwMode="auto">
            <a:xfrm>
              <a:off x="8898114" y="2268264"/>
              <a:ext cx="1828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Product_ECDC" title="Icon of a box">
              <a:extLst>
                <a:ext uri="{FF2B5EF4-FFF2-40B4-BE49-F238E27FC236}">
                  <a16:creationId xmlns:a16="http://schemas.microsoft.com/office/drawing/2014/main" id="{3EB99CB4-E2D9-3147-912E-7BA8A8E8058E}"/>
                </a:ext>
              </a:extLst>
            </p:cNvPr>
            <p:cNvSpPr>
              <a:spLocks noChangeAspect="1" noEditPoints="1"/>
            </p:cNvSpPr>
            <p:nvPr/>
          </p:nvSpPr>
          <p:spPr bwMode="auto">
            <a:xfrm>
              <a:off x="9406126" y="2725464"/>
              <a:ext cx="812777" cy="914400"/>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9226C017-4BB8-E044-BC30-30FC943CF3AB}"/>
                </a:ext>
              </a:extLst>
            </p:cNvPr>
            <p:cNvSpPr txBox="1"/>
            <p:nvPr/>
          </p:nvSpPr>
          <p:spPr>
            <a:xfrm>
              <a:off x="8898114" y="3714575"/>
              <a:ext cx="1828799" cy="246221"/>
            </a:xfrm>
            <a:prstGeom prst="rect">
              <a:avLst/>
            </a:prstGeom>
            <a:grpFill/>
          </p:spPr>
          <p:txBody>
            <a:bodyPr wrap="square" lIns="0" tIns="0" rIns="0" bIns="0" rtlCol="0">
              <a:spAutoFit/>
            </a:bodyPr>
            <a:lstStyle/>
            <a:p>
              <a:pPr algn="ctr"/>
              <a:r>
                <a:rPr lang="en-US" sz="1600">
                  <a:gradFill>
                    <a:gsLst>
                      <a:gs pos="2917">
                        <a:schemeClr val="tx1"/>
                      </a:gs>
                      <a:gs pos="30000">
                        <a:schemeClr val="tx1"/>
                      </a:gs>
                    </a:gsLst>
                    <a:lin ang="5400000" scaled="0"/>
                  </a:gradFill>
                </a:rPr>
                <a:t>Product</a:t>
              </a:r>
            </a:p>
          </p:txBody>
        </p:sp>
      </p:grpSp>
      <p:grpSp>
        <p:nvGrpSpPr>
          <p:cNvPr id="15" name="Group 14">
            <a:extLst>
              <a:ext uri="{FF2B5EF4-FFF2-40B4-BE49-F238E27FC236}">
                <a16:creationId xmlns:a16="http://schemas.microsoft.com/office/drawing/2014/main" id="{ED2E63C0-8B87-D248-98B2-8165FF1FB438}"/>
              </a:ext>
            </a:extLst>
          </p:cNvPr>
          <p:cNvGrpSpPr/>
          <p:nvPr/>
        </p:nvGrpSpPr>
        <p:grpSpPr>
          <a:xfrm>
            <a:off x="3575754" y="4758034"/>
            <a:ext cx="1828800" cy="1828800"/>
            <a:chOff x="6889932" y="2302567"/>
            <a:chExt cx="1828800" cy="1828800"/>
          </a:xfrm>
          <a:noFill/>
        </p:grpSpPr>
        <p:sp>
          <p:nvSpPr>
            <p:cNvPr id="12" name="Rectangle 11">
              <a:extLst>
                <a:ext uri="{FF2B5EF4-FFF2-40B4-BE49-F238E27FC236}">
                  <a16:creationId xmlns:a16="http://schemas.microsoft.com/office/drawing/2014/main" id="{D1B93D5A-2715-CA42-BEB3-76516777D8FC}"/>
                </a:ext>
              </a:extLst>
            </p:cNvPr>
            <p:cNvSpPr/>
            <p:nvPr/>
          </p:nvSpPr>
          <p:spPr bwMode="auto">
            <a:xfrm>
              <a:off x="6889932" y="2302567"/>
              <a:ext cx="1828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people_12" title="Icon of three people">
              <a:extLst>
                <a:ext uri="{FF2B5EF4-FFF2-40B4-BE49-F238E27FC236}">
                  <a16:creationId xmlns:a16="http://schemas.microsoft.com/office/drawing/2014/main" id="{C76F8ED3-C039-CB40-BD07-5DA1A1D45779}"/>
                </a:ext>
              </a:extLst>
            </p:cNvPr>
            <p:cNvSpPr>
              <a:spLocks noChangeAspect="1" noEditPoints="1"/>
            </p:cNvSpPr>
            <p:nvPr/>
          </p:nvSpPr>
          <p:spPr bwMode="auto">
            <a:xfrm>
              <a:off x="7268451" y="2725464"/>
              <a:ext cx="1071760" cy="91440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E1561AB9-6256-E949-A33D-C19B7C8A7B05}"/>
                </a:ext>
              </a:extLst>
            </p:cNvPr>
            <p:cNvSpPr txBox="1"/>
            <p:nvPr/>
          </p:nvSpPr>
          <p:spPr>
            <a:xfrm>
              <a:off x="6889932" y="3748878"/>
              <a:ext cx="1828799" cy="246221"/>
            </a:xfrm>
            <a:prstGeom prst="rect">
              <a:avLst/>
            </a:prstGeom>
            <a:grpFill/>
          </p:spPr>
          <p:txBody>
            <a:bodyPr wrap="square" lIns="0" tIns="0" rIns="0" bIns="0" rtlCol="0">
              <a:spAutoFit/>
            </a:bodyPr>
            <a:lstStyle/>
            <a:p>
              <a:pPr algn="ctr"/>
              <a:r>
                <a:rPr lang="en-US" sz="1600">
                  <a:gradFill>
                    <a:gsLst>
                      <a:gs pos="2917">
                        <a:schemeClr val="tx1"/>
                      </a:gs>
                      <a:gs pos="30000">
                        <a:schemeClr val="tx1"/>
                      </a:gs>
                    </a:gsLst>
                    <a:lin ang="5400000" scaled="0"/>
                  </a:gradFill>
                </a:rPr>
                <a:t>Group</a:t>
              </a:r>
            </a:p>
          </p:txBody>
        </p:sp>
      </p:grpSp>
      <p:grpSp>
        <p:nvGrpSpPr>
          <p:cNvPr id="21" name="Group 20">
            <a:extLst>
              <a:ext uri="{FF2B5EF4-FFF2-40B4-BE49-F238E27FC236}">
                <a16:creationId xmlns:a16="http://schemas.microsoft.com/office/drawing/2014/main" id="{F4DF6FDB-36CD-8D4E-BD36-15D390DB3C05}"/>
              </a:ext>
            </a:extLst>
          </p:cNvPr>
          <p:cNvGrpSpPr/>
          <p:nvPr/>
        </p:nvGrpSpPr>
        <p:grpSpPr>
          <a:xfrm>
            <a:off x="457829" y="2019056"/>
            <a:ext cx="1828800" cy="1828800"/>
            <a:chOff x="1891849" y="2302567"/>
            <a:chExt cx="1828800" cy="1828800"/>
          </a:xfrm>
          <a:noFill/>
        </p:grpSpPr>
        <p:sp>
          <p:nvSpPr>
            <p:cNvPr id="19" name="Rectangle 18">
              <a:extLst>
                <a:ext uri="{FF2B5EF4-FFF2-40B4-BE49-F238E27FC236}">
                  <a16:creationId xmlns:a16="http://schemas.microsoft.com/office/drawing/2014/main" id="{240A11EE-9EA5-674A-8290-F8FF4698A69C}"/>
                </a:ext>
              </a:extLst>
            </p:cNvPr>
            <p:cNvSpPr/>
            <p:nvPr/>
          </p:nvSpPr>
          <p:spPr bwMode="auto">
            <a:xfrm>
              <a:off x="1891849" y="2302567"/>
              <a:ext cx="1828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eople_4" title="Icon of a person">
              <a:extLst>
                <a:ext uri="{FF2B5EF4-FFF2-40B4-BE49-F238E27FC236}">
                  <a16:creationId xmlns:a16="http://schemas.microsoft.com/office/drawing/2014/main" id="{571CD1CC-CF55-EC43-BB20-AE640624776C}"/>
                </a:ext>
              </a:extLst>
            </p:cNvPr>
            <p:cNvSpPr>
              <a:spLocks noChangeAspect="1" noEditPoints="1"/>
            </p:cNvSpPr>
            <p:nvPr/>
          </p:nvSpPr>
          <p:spPr bwMode="auto">
            <a:xfrm>
              <a:off x="2397296" y="2725464"/>
              <a:ext cx="817903" cy="9144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CCBDE801-C448-F143-96D4-3F9880EB19D4}"/>
                </a:ext>
              </a:extLst>
            </p:cNvPr>
            <p:cNvSpPr txBox="1"/>
            <p:nvPr/>
          </p:nvSpPr>
          <p:spPr>
            <a:xfrm>
              <a:off x="1891849" y="3748878"/>
              <a:ext cx="1828799" cy="246221"/>
            </a:xfrm>
            <a:prstGeom prst="rect">
              <a:avLst/>
            </a:prstGeom>
            <a:grpFill/>
          </p:spPr>
          <p:txBody>
            <a:bodyPr wrap="square" lIns="0" tIns="0" rIns="0" bIns="0" rtlCol="0">
              <a:spAutoFit/>
            </a:bodyPr>
            <a:lstStyle/>
            <a:p>
              <a:pPr algn="ctr"/>
              <a:r>
                <a:rPr lang="en-US" sz="1600">
                  <a:gradFill>
                    <a:gsLst>
                      <a:gs pos="2917">
                        <a:schemeClr val="tx1"/>
                      </a:gs>
                      <a:gs pos="30000">
                        <a:schemeClr val="tx1"/>
                      </a:gs>
                    </a:gsLst>
                    <a:lin ang="5400000" scaled="0"/>
                  </a:gradFill>
                </a:rPr>
                <a:t>User</a:t>
              </a:r>
            </a:p>
          </p:txBody>
        </p:sp>
      </p:grpSp>
      <p:sp>
        <p:nvSpPr>
          <p:cNvPr id="22" name="Lock" title="Icon of a padlock">
            <a:extLst>
              <a:ext uri="{FF2B5EF4-FFF2-40B4-BE49-F238E27FC236}">
                <a16:creationId xmlns:a16="http://schemas.microsoft.com/office/drawing/2014/main" id="{4F9C0E0A-D058-9D46-870E-7795DF483DD9}"/>
              </a:ext>
            </a:extLst>
          </p:cNvPr>
          <p:cNvSpPr>
            <a:spLocks noChangeAspect="1" noEditPoints="1"/>
          </p:cNvSpPr>
          <p:nvPr/>
        </p:nvSpPr>
        <p:spPr bwMode="auto">
          <a:xfrm>
            <a:off x="8098321" y="2122277"/>
            <a:ext cx="261059" cy="36486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ock" title="Icon of a padlock">
            <a:extLst>
              <a:ext uri="{FF2B5EF4-FFF2-40B4-BE49-F238E27FC236}">
                <a16:creationId xmlns:a16="http://schemas.microsoft.com/office/drawing/2014/main" id="{B921AC17-D10E-7248-B1F2-8388921480E9}"/>
              </a:ext>
            </a:extLst>
          </p:cNvPr>
          <p:cNvSpPr>
            <a:spLocks noChangeAspect="1" noEditPoints="1"/>
          </p:cNvSpPr>
          <p:nvPr/>
        </p:nvSpPr>
        <p:spPr bwMode="auto">
          <a:xfrm>
            <a:off x="8098322" y="2127018"/>
            <a:ext cx="261059" cy="36486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77772635-1722-D24C-B1C1-091024EB62C2}"/>
              </a:ext>
            </a:extLst>
          </p:cNvPr>
          <p:cNvGrpSpPr/>
          <p:nvPr/>
        </p:nvGrpSpPr>
        <p:grpSpPr>
          <a:xfrm>
            <a:off x="3575754" y="2011389"/>
            <a:ext cx="1828800" cy="1828800"/>
            <a:chOff x="4435560" y="2302567"/>
            <a:chExt cx="1828800" cy="1828800"/>
          </a:xfrm>
          <a:noFill/>
        </p:grpSpPr>
        <p:sp>
          <p:nvSpPr>
            <p:cNvPr id="16" name="Rectangle 15">
              <a:extLst>
                <a:ext uri="{FF2B5EF4-FFF2-40B4-BE49-F238E27FC236}">
                  <a16:creationId xmlns:a16="http://schemas.microsoft.com/office/drawing/2014/main" id="{92FAA274-2C0A-FD44-8F45-9138485D132C}"/>
                </a:ext>
              </a:extLst>
            </p:cNvPr>
            <p:cNvSpPr/>
            <p:nvPr/>
          </p:nvSpPr>
          <p:spPr bwMode="auto">
            <a:xfrm>
              <a:off x="4435560" y="2302567"/>
              <a:ext cx="1828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key" title="Icon of a key">
              <a:extLst>
                <a:ext uri="{FF2B5EF4-FFF2-40B4-BE49-F238E27FC236}">
                  <a16:creationId xmlns:a16="http://schemas.microsoft.com/office/drawing/2014/main" id="{F7DC59B4-2737-5E49-965F-E566D4106426}"/>
                </a:ext>
              </a:extLst>
            </p:cNvPr>
            <p:cNvSpPr>
              <a:spLocks noChangeAspect="1" noEditPoints="1"/>
            </p:cNvSpPr>
            <p:nvPr/>
          </p:nvSpPr>
          <p:spPr bwMode="auto">
            <a:xfrm>
              <a:off x="5492229" y="2386911"/>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Commitments_EC4D" title="Icon of a handshake">
              <a:extLst>
                <a:ext uri="{FF2B5EF4-FFF2-40B4-BE49-F238E27FC236}">
                  <a16:creationId xmlns:a16="http://schemas.microsoft.com/office/drawing/2014/main" id="{2A19B623-E06F-1044-ABB6-5801102081CE}"/>
                </a:ext>
              </a:extLst>
            </p:cNvPr>
            <p:cNvSpPr>
              <a:spLocks noChangeAspect="1" noEditPoints="1"/>
            </p:cNvSpPr>
            <p:nvPr/>
          </p:nvSpPr>
          <p:spPr bwMode="auto">
            <a:xfrm>
              <a:off x="4862344" y="2725464"/>
              <a:ext cx="975229" cy="9144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key" title="Icon of a key">
              <a:extLst>
                <a:ext uri="{FF2B5EF4-FFF2-40B4-BE49-F238E27FC236}">
                  <a16:creationId xmlns:a16="http://schemas.microsoft.com/office/drawing/2014/main" id="{8ABB0B30-ECCD-F14C-9960-FCB713E046EE}"/>
                </a:ext>
              </a:extLst>
            </p:cNvPr>
            <p:cNvSpPr>
              <a:spLocks noChangeAspect="1" noEditPoints="1"/>
            </p:cNvSpPr>
            <p:nvPr/>
          </p:nvSpPr>
          <p:spPr bwMode="auto">
            <a:xfrm>
              <a:off x="5805015" y="236458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4CA5B1D4-1FDC-1F42-9E54-33D8DC249E0C}"/>
                </a:ext>
              </a:extLst>
            </p:cNvPr>
            <p:cNvSpPr txBox="1"/>
            <p:nvPr/>
          </p:nvSpPr>
          <p:spPr>
            <a:xfrm>
              <a:off x="4435560" y="3741550"/>
              <a:ext cx="1828799" cy="246221"/>
            </a:xfrm>
            <a:prstGeom prst="rect">
              <a:avLst/>
            </a:prstGeom>
            <a:grpFill/>
          </p:spPr>
          <p:txBody>
            <a:bodyPr wrap="square" lIns="0" tIns="0" rIns="0" bIns="0" rtlCol="0">
              <a:spAutoFit/>
            </a:bodyPr>
            <a:lstStyle/>
            <a:p>
              <a:pPr algn="ctr"/>
              <a:r>
                <a:rPr lang="en-US" sz="1600">
                  <a:gradFill>
                    <a:gsLst>
                      <a:gs pos="2917">
                        <a:schemeClr val="tx1"/>
                      </a:gs>
                      <a:gs pos="30000">
                        <a:schemeClr val="tx1"/>
                      </a:gs>
                    </a:gsLst>
                    <a:lin ang="5400000" scaled="0"/>
                  </a:gradFill>
                </a:rPr>
                <a:t>Subscription</a:t>
              </a:r>
            </a:p>
          </p:txBody>
        </p:sp>
      </p:grpSp>
      <p:sp>
        <p:nvSpPr>
          <p:cNvPr id="35" name="TextBox 34">
            <a:extLst>
              <a:ext uri="{FF2B5EF4-FFF2-40B4-BE49-F238E27FC236}">
                <a16:creationId xmlns:a16="http://schemas.microsoft.com/office/drawing/2014/main" id="{EFC10BCD-7E52-374E-950B-10700B929984}"/>
              </a:ext>
            </a:extLst>
          </p:cNvPr>
          <p:cNvSpPr txBox="1"/>
          <p:nvPr/>
        </p:nvSpPr>
        <p:spPr>
          <a:xfrm flipH="1">
            <a:off x="5028515" y="6026582"/>
            <a:ext cx="3200335" cy="430887"/>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Built-in: </a:t>
            </a:r>
            <a:r>
              <a:rPr lang="en-US" sz="1200" i="1">
                <a:gradFill>
                  <a:gsLst>
                    <a:gs pos="2917">
                      <a:schemeClr val="tx1"/>
                    </a:gs>
                    <a:gs pos="30000">
                      <a:schemeClr val="tx1"/>
                    </a:gs>
                  </a:gsLst>
                  <a:lin ang="5400000" scaled="0"/>
                </a:gradFill>
              </a:rPr>
              <a:t>Guest, Developer, Admin</a:t>
            </a:r>
          </a:p>
          <a:p>
            <a:pPr algn="l"/>
            <a:endParaRPr lang="en-US" sz="400">
              <a:gradFill>
                <a:gsLst>
                  <a:gs pos="2917">
                    <a:schemeClr val="tx1"/>
                  </a:gs>
                  <a:gs pos="30000">
                    <a:schemeClr val="tx1"/>
                  </a:gs>
                </a:gsLst>
                <a:lin ang="5400000" scaled="0"/>
              </a:gradFill>
            </a:endParaRPr>
          </a:p>
          <a:p>
            <a:pPr algn="l"/>
            <a:r>
              <a:rPr lang="en-US" sz="1200">
                <a:gradFill>
                  <a:gsLst>
                    <a:gs pos="2917">
                      <a:schemeClr val="tx1"/>
                    </a:gs>
                    <a:gs pos="30000">
                      <a:schemeClr val="tx1"/>
                    </a:gs>
                  </a:gsLst>
                  <a:lin ang="5400000" scaled="0"/>
                </a:gradFill>
              </a:rPr>
              <a:t>Custom: </a:t>
            </a:r>
            <a:r>
              <a:rPr lang="en-US" sz="1200" i="1">
                <a:gradFill>
                  <a:gsLst>
                    <a:gs pos="2917">
                      <a:schemeClr val="tx1"/>
                    </a:gs>
                    <a:gs pos="30000">
                      <a:schemeClr val="tx1"/>
                    </a:gs>
                  </a:gsLst>
                  <a:lin ang="5400000" scaled="0"/>
                </a:gradFill>
              </a:rPr>
              <a:t>native or Azure AD</a:t>
            </a:r>
          </a:p>
        </p:txBody>
      </p:sp>
      <p:grpSp>
        <p:nvGrpSpPr>
          <p:cNvPr id="29" name="Group 28">
            <a:extLst>
              <a:ext uri="{FF2B5EF4-FFF2-40B4-BE49-F238E27FC236}">
                <a16:creationId xmlns:a16="http://schemas.microsoft.com/office/drawing/2014/main" id="{A84A1751-066B-A149-B8A8-F55163BE84C9}"/>
              </a:ext>
            </a:extLst>
          </p:cNvPr>
          <p:cNvGrpSpPr/>
          <p:nvPr/>
        </p:nvGrpSpPr>
        <p:grpSpPr>
          <a:xfrm>
            <a:off x="5186007" y="2571306"/>
            <a:ext cx="1635578" cy="463713"/>
            <a:chOff x="5186007" y="2571306"/>
            <a:chExt cx="1635578" cy="463713"/>
          </a:xfrm>
        </p:grpSpPr>
        <p:cxnSp>
          <p:nvCxnSpPr>
            <p:cNvPr id="34" name="Straight Connector 33">
              <a:extLst>
                <a:ext uri="{FF2B5EF4-FFF2-40B4-BE49-F238E27FC236}">
                  <a16:creationId xmlns:a16="http://schemas.microsoft.com/office/drawing/2014/main" id="{FCBEEADE-24FF-5449-99DF-7906F804436F}"/>
                </a:ext>
              </a:extLst>
            </p:cNvPr>
            <p:cNvCxnSpPr>
              <a:cxnSpLocks/>
            </p:cNvCxnSpPr>
            <p:nvPr/>
          </p:nvCxnSpPr>
          <p:spPr>
            <a:xfrm>
              <a:off x="5349455" y="2924501"/>
              <a:ext cx="1344224" cy="0"/>
            </a:xfrm>
            <a:prstGeom prst="line">
              <a:avLst/>
            </a:prstGeom>
            <a:noFill/>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9DD8194-091F-6849-83C9-0D0D849A4DF5}"/>
                </a:ext>
              </a:extLst>
            </p:cNvPr>
            <p:cNvSpPr txBox="1"/>
            <p:nvPr/>
          </p:nvSpPr>
          <p:spPr>
            <a:xfrm>
              <a:off x="5186007" y="2571306"/>
              <a:ext cx="427040"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1</a:t>
              </a:r>
            </a:p>
          </p:txBody>
        </p:sp>
        <p:sp>
          <p:nvSpPr>
            <p:cNvPr id="40" name="TextBox 39">
              <a:extLst>
                <a:ext uri="{FF2B5EF4-FFF2-40B4-BE49-F238E27FC236}">
                  <a16:creationId xmlns:a16="http://schemas.microsoft.com/office/drawing/2014/main" id="{EC766BB4-8BF5-A147-B816-E52C47059923}"/>
                </a:ext>
              </a:extLst>
            </p:cNvPr>
            <p:cNvSpPr txBox="1"/>
            <p:nvPr/>
          </p:nvSpPr>
          <p:spPr>
            <a:xfrm>
              <a:off x="6394545" y="2573354"/>
              <a:ext cx="427040"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1</a:t>
              </a:r>
            </a:p>
          </p:txBody>
        </p:sp>
      </p:grpSp>
      <p:grpSp>
        <p:nvGrpSpPr>
          <p:cNvPr id="14" name="Group 13">
            <a:extLst>
              <a:ext uri="{FF2B5EF4-FFF2-40B4-BE49-F238E27FC236}">
                <a16:creationId xmlns:a16="http://schemas.microsoft.com/office/drawing/2014/main" id="{DA9709F4-0F2B-E741-946A-E3C2EBBDAB26}"/>
              </a:ext>
            </a:extLst>
          </p:cNvPr>
          <p:cNvGrpSpPr/>
          <p:nvPr/>
        </p:nvGrpSpPr>
        <p:grpSpPr>
          <a:xfrm>
            <a:off x="1340348" y="3709072"/>
            <a:ext cx="2328188" cy="2037935"/>
            <a:chOff x="1340348" y="3709072"/>
            <a:chExt cx="2328188" cy="2037935"/>
          </a:xfrm>
        </p:grpSpPr>
        <p:cxnSp>
          <p:nvCxnSpPr>
            <p:cNvPr id="28" name="Elbow Connector 27">
              <a:extLst>
                <a:ext uri="{FF2B5EF4-FFF2-40B4-BE49-F238E27FC236}">
                  <a16:creationId xmlns:a16="http://schemas.microsoft.com/office/drawing/2014/main" id="{F6DC81EB-5536-9F40-AB95-22753719CFF1}"/>
                </a:ext>
              </a:extLst>
            </p:cNvPr>
            <p:cNvCxnSpPr>
              <a:stCxn id="19" idx="2"/>
              <a:endCxn id="12" idx="1"/>
            </p:cNvCxnSpPr>
            <p:nvPr/>
          </p:nvCxnSpPr>
          <p:spPr>
            <a:xfrm rot="16200000" flipH="1">
              <a:off x="1561702" y="3658382"/>
              <a:ext cx="1824578" cy="2203525"/>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B592D8C-D246-A841-9E3E-29217C13FFB6}"/>
                </a:ext>
              </a:extLst>
            </p:cNvPr>
            <p:cNvSpPr txBox="1"/>
            <p:nvPr/>
          </p:nvSpPr>
          <p:spPr>
            <a:xfrm>
              <a:off x="1340348" y="3709072"/>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sp>
          <p:nvSpPr>
            <p:cNvPr id="42" name="TextBox 41">
              <a:extLst>
                <a:ext uri="{FF2B5EF4-FFF2-40B4-BE49-F238E27FC236}">
                  <a16:creationId xmlns:a16="http://schemas.microsoft.com/office/drawing/2014/main" id="{6B8375F3-BA68-C947-9F1F-CE792438FE79}"/>
                </a:ext>
              </a:extLst>
            </p:cNvPr>
            <p:cNvSpPr txBox="1"/>
            <p:nvPr/>
          </p:nvSpPr>
          <p:spPr>
            <a:xfrm>
              <a:off x="2935322" y="5285342"/>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grpSp>
      <p:grpSp>
        <p:nvGrpSpPr>
          <p:cNvPr id="39" name="Group 38">
            <a:extLst>
              <a:ext uri="{FF2B5EF4-FFF2-40B4-BE49-F238E27FC236}">
                <a16:creationId xmlns:a16="http://schemas.microsoft.com/office/drawing/2014/main" id="{DD9D5D9D-A82B-8B48-9785-09C097EFDAAE}"/>
              </a:ext>
            </a:extLst>
          </p:cNvPr>
          <p:cNvGrpSpPr/>
          <p:nvPr/>
        </p:nvGrpSpPr>
        <p:grpSpPr>
          <a:xfrm>
            <a:off x="5284281" y="3722258"/>
            <a:ext cx="2354390" cy="2023122"/>
            <a:chOff x="5284281" y="3722258"/>
            <a:chExt cx="2354390" cy="2023122"/>
          </a:xfrm>
        </p:grpSpPr>
        <p:cxnSp>
          <p:nvCxnSpPr>
            <p:cNvPr id="30" name="Elbow Connector 29">
              <a:extLst>
                <a:ext uri="{FF2B5EF4-FFF2-40B4-BE49-F238E27FC236}">
                  <a16:creationId xmlns:a16="http://schemas.microsoft.com/office/drawing/2014/main" id="{9F558955-3648-7548-A608-45492C60C29B}"/>
                </a:ext>
              </a:extLst>
            </p:cNvPr>
            <p:cNvCxnSpPr>
              <a:stCxn id="12" idx="3"/>
              <a:endCxn id="9" idx="2"/>
            </p:cNvCxnSpPr>
            <p:nvPr/>
          </p:nvCxnSpPr>
          <p:spPr>
            <a:xfrm flipV="1">
              <a:off x="5404554" y="3847856"/>
              <a:ext cx="2185284" cy="1824578"/>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F9FE43-BE7F-8F43-806C-01561CC37A73}"/>
                </a:ext>
              </a:extLst>
            </p:cNvPr>
            <p:cNvSpPr txBox="1"/>
            <p:nvPr/>
          </p:nvSpPr>
          <p:spPr>
            <a:xfrm>
              <a:off x="5284281" y="5283715"/>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sp>
          <p:nvSpPr>
            <p:cNvPr id="44" name="TextBox 43">
              <a:extLst>
                <a:ext uri="{FF2B5EF4-FFF2-40B4-BE49-F238E27FC236}">
                  <a16:creationId xmlns:a16="http://schemas.microsoft.com/office/drawing/2014/main" id="{58D14817-9EA1-6F41-9BA5-1561DE216F68}"/>
                </a:ext>
              </a:extLst>
            </p:cNvPr>
            <p:cNvSpPr txBox="1"/>
            <p:nvPr/>
          </p:nvSpPr>
          <p:spPr>
            <a:xfrm>
              <a:off x="6905457" y="3722258"/>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grpSp>
      <p:grpSp>
        <p:nvGrpSpPr>
          <p:cNvPr id="57" name="Group 56">
            <a:extLst>
              <a:ext uri="{FF2B5EF4-FFF2-40B4-BE49-F238E27FC236}">
                <a16:creationId xmlns:a16="http://schemas.microsoft.com/office/drawing/2014/main" id="{36EEC896-43BA-3B43-AD74-32F12E7919DB}"/>
              </a:ext>
            </a:extLst>
          </p:cNvPr>
          <p:cNvGrpSpPr/>
          <p:nvPr/>
        </p:nvGrpSpPr>
        <p:grpSpPr>
          <a:xfrm>
            <a:off x="9877399" y="2010101"/>
            <a:ext cx="1828800" cy="1828800"/>
            <a:chOff x="9877399" y="1209975"/>
            <a:chExt cx="1828800" cy="1828800"/>
          </a:xfrm>
          <a:noFill/>
        </p:grpSpPr>
        <p:sp>
          <p:nvSpPr>
            <p:cNvPr id="51" name="Rectangle 50">
              <a:extLst>
                <a:ext uri="{FF2B5EF4-FFF2-40B4-BE49-F238E27FC236}">
                  <a16:creationId xmlns:a16="http://schemas.microsoft.com/office/drawing/2014/main" id="{D3CB5225-017D-134C-AA37-94B47EA32176}"/>
                </a:ext>
              </a:extLst>
            </p:cNvPr>
            <p:cNvSpPr/>
            <p:nvPr/>
          </p:nvSpPr>
          <p:spPr bwMode="auto">
            <a:xfrm>
              <a:off x="9877399" y="1209975"/>
              <a:ext cx="1828800" cy="1828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E4B829B-E209-8845-88C4-3EA7F0A3E500}"/>
                </a:ext>
              </a:extLst>
            </p:cNvPr>
            <p:cNvSpPr txBox="1"/>
            <p:nvPr/>
          </p:nvSpPr>
          <p:spPr>
            <a:xfrm>
              <a:off x="9877399" y="2656286"/>
              <a:ext cx="1828799" cy="246221"/>
            </a:xfrm>
            <a:prstGeom prst="rect">
              <a:avLst/>
            </a:prstGeom>
            <a:grpFill/>
          </p:spPr>
          <p:txBody>
            <a:bodyPr wrap="square" lIns="0" tIns="0" rIns="0" bIns="0" rtlCol="0">
              <a:spAutoFit/>
            </a:bodyPr>
            <a:lstStyle/>
            <a:p>
              <a:pPr algn="ctr"/>
              <a:r>
                <a:rPr lang="en-US" sz="1600">
                  <a:gradFill>
                    <a:gsLst>
                      <a:gs pos="2917">
                        <a:schemeClr val="tx1"/>
                      </a:gs>
                      <a:gs pos="30000">
                        <a:schemeClr val="tx1"/>
                      </a:gs>
                    </a:gsLst>
                    <a:lin ang="5400000" scaled="0"/>
                  </a:gradFill>
                </a:rPr>
                <a:t>API</a:t>
              </a:r>
            </a:p>
          </p:txBody>
        </p:sp>
        <p:sp>
          <p:nvSpPr>
            <p:cNvPr id="56" name="plug" title="Icon of a power plug showing an A to B connection">
              <a:extLst>
                <a:ext uri="{FF2B5EF4-FFF2-40B4-BE49-F238E27FC236}">
                  <a16:creationId xmlns:a16="http://schemas.microsoft.com/office/drawing/2014/main" id="{6C50893E-3CB2-6E4C-8905-B9E0A5E1AC3F}"/>
                </a:ext>
              </a:extLst>
            </p:cNvPr>
            <p:cNvSpPr>
              <a:spLocks noChangeAspect="1" noEditPoints="1"/>
            </p:cNvSpPr>
            <p:nvPr/>
          </p:nvSpPr>
          <p:spPr bwMode="auto">
            <a:xfrm>
              <a:off x="10343641" y="1714040"/>
              <a:ext cx="899405" cy="852532"/>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grp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a:extLst>
              <a:ext uri="{FF2B5EF4-FFF2-40B4-BE49-F238E27FC236}">
                <a16:creationId xmlns:a16="http://schemas.microsoft.com/office/drawing/2014/main" id="{F74C87BB-B5AD-1B41-84D2-FCF80E8D3BA4}"/>
              </a:ext>
            </a:extLst>
          </p:cNvPr>
          <p:cNvGrpSpPr/>
          <p:nvPr/>
        </p:nvGrpSpPr>
        <p:grpSpPr>
          <a:xfrm>
            <a:off x="8350063" y="2571306"/>
            <a:ext cx="1662596" cy="461665"/>
            <a:chOff x="8350063" y="2571306"/>
            <a:chExt cx="1662596" cy="461665"/>
          </a:xfrm>
        </p:grpSpPr>
        <p:cxnSp>
          <p:nvCxnSpPr>
            <p:cNvPr id="58" name="Straight Connector 57">
              <a:extLst>
                <a:ext uri="{FF2B5EF4-FFF2-40B4-BE49-F238E27FC236}">
                  <a16:creationId xmlns:a16="http://schemas.microsoft.com/office/drawing/2014/main" id="{18AA084E-A705-F643-8B0A-1DB7D8CC7E65}"/>
                </a:ext>
              </a:extLst>
            </p:cNvPr>
            <p:cNvCxnSpPr>
              <a:cxnSpLocks/>
              <a:stCxn id="9" idx="3"/>
              <a:endCxn id="51" idx="1"/>
            </p:cNvCxnSpPr>
            <p:nvPr/>
          </p:nvCxnSpPr>
          <p:spPr>
            <a:xfrm flipV="1">
              <a:off x="8504238" y="2924501"/>
              <a:ext cx="1373161" cy="895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5B5E863-4B67-B240-8D48-8EC26A13A00E}"/>
                </a:ext>
              </a:extLst>
            </p:cNvPr>
            <p:cNvSpPr txBox="1"/>
            <p:nvPr/>
          </p:nvSpPr>
          <p:spPr>
            <a:xfrm>
              <a:off x="8350063" y="2571306"/>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sp>
          <p:nvSpPr>
            <p:cNvPr id="62" name="TextBox 61">
              <a:extLst>
                <a:ext uri="{FF2B5EF4-FFF2-40B4-BE49-F238E27FC236}">
                  <a16:creationId xmlns:a16="http://schemas.microsoft.com/office/drawing/2014/main" id="{B05C15A6-0A5E-BB4B-AF76-3E0D9CD2E9D6}"/>
                </a:ext>
              </a:extLst>
            </p:cNvPr>
            <p:cNvSpPr txBox="1"/>
            <p:nvPr/>
          </p:nvSpPr>
          <p:spPr>
            <a:xfrm>
              <a:off x="9279445" y="2571306"/>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grpSp>
      <p:grpSp>
        <p:nvGrpSpPr>
          <p:cNvPr id="45" name="Group 44">
            <a:extLst>
              <a:ext uri="{FF2B5EF4-FFF2-40B4-BE49-F238E27FC236}">
                <a16:creationId xmlns:a16="http://schemas.microsoft.com/office/drawing/2014/main" id="{F3839C6B-9750-0B42-AFD6-1CB94007A956}"/>
              </a:ext>
            </a:extLst>
          </p:cNvPr>
          <p:cNvGrpSpPr/>
          <p:nvPr/>
        </p:nvGrpSpPr>
        <p:grpSpPr>
          <a:xfrm>
            <a:off x="4382585" y="1414338"/>
            <a:ext cx="6365841" cy="1343473"/>
            <a:chOff x="4382585" y="1414338"/>
            <a:chExt cx="6365841" cy="1343473"/>
          </a:xfrm>
        </p:grpSpPr>
        <p:cxnSp>
          <p:nvCxnSpPr>
            <p:cNvPr id="31" name="Elbow Connector 30">
              <a:extLst>
                <a:ext uri="{FF2B5EF4-FFF2-40B4-BE49-F238E27FC236}">
                  <a16:creationId xmlns:a16="http://schemas.microsoft.com/office/drawing/2014/main" id="{9A04149E-2456-EC4C-9D4A-F15EBB2FEEF7}"/>
                </a:ext>
              </a:extLst>
            </p:cNvPr>
            <p:cNvCxnSpPr>
              <a:cxnSpLocks/>
              <a:stCxn id="16" idx="0"/>
            </p:cNvCxnSpPr>
            <p:nvPr/>
          </p:nvCxnSpPr>
          <p:spPr>
            <a:xfrm rot="16200000" flipH="1">
              <a:off x="7201104" y="-699562"/>
              <a:ext cx="746423" cy="6168324"/>
            </a:xfrm>
            <a:prstGeom prst="bentConnector4">
              <a:avLst>
                <a:gd name="adj1" fmla="val -30626"/>
                <a:gd name="adj2" fmla="val 10003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C7B8459-DE07-954A-B108-FA9A8A6C9F3D}"/>
                </a:ext>
              </a:extLst>
            </p:cNvPr>
            <p:cNvSpPr txBox="1"/>
            <p:nvPr/>
          </p:nvSpPr>
          <p:spPr>
            <a:xfrm>
              <a:off x="4382585" y="1422619"/>
              <a:ext cx="45268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1</a:t>
              </a:r>
            </a:p>
          </p:txBody>
        </p:sp>
        <p:sp>
          <p:nvSpPr>
            <p:cNvPr id="60" name="TextBox 59">
              <a:extLst>
                <a:ext uri="{FF2B5EF4-FFF2-40B4-BE49-F238E27FC236}">
                  <a16:creationId xmlns:a16="http://schemas.microsoft.com/office/drawing/2014/main" id="{716B8469-A376-334E-8FF6-59461D67FFF3}"/>
                </a:ext>
              </a:extLst>
            </p:cNvPr>
            <p:cNvSpPr txBox="1"/>
            <p:nvPr/>
          </p:nvSpPr>
          <p:spPr>
            <a:xfrm>
              <a:off x="10295738" y="1414338"/>
              <a:ext cx="45268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1</a:t>
              </a:r>
            </a:p>
          </p:txBody>
        </p:sp>
      </p:grpSp>
      <p:grpSp>
        <p:nvGrpSpPr>
          <p:cNvPr id="33" name="Group 32">
            <a:extLst>
              <a:ext uri="{FF2B5EF4-FFF2-40B4-BE49-F238E27FC236}">
                <a16:creationId xmlns:a16="http://schemas.microsoft.com/office/drawing/2014/main" id="{883E8F66-1A58-174B-9D8C-E04DDE3B296C}"/>
              </a:ext>
            </a:extLst>
          </p:cNvPr>
          <p:cNvGrpSpPr/>
          <p:nvPr/>
        </p:nvGrpSpPr>
        <p:grpSpPr>
          <a:xfrm>
            <a:off x="2155320" y="2572341"/>
            <a:ext cx="1533485" cy="462678"/>
            <a:chOff x="2155320" y="2572341"/>
            <a:chExt cx="1533485" cy="462678"/>
          </a:xfrm>
        </p:grpSpPr>
        <p:cxnSp>
          <p:nvCxnSpPr>
            <p:cNvPr id="32" name="Straight Connector 31">
              <a:extLst>
                <a:ext uri="{FF2B5EF4-FFF2-40B4-BE49-F238E27FC236}">
                  <a16:creationId xmlns:a16="http://schemas.microsoft.com/office/drawing/2014/main" id="{9678F4D2-285D-8E47-89DB-DC61D11B4C4F}"/>
                </a:ext>
              </a:extLst>
            </p:cNvPr>
            <p:cNvCxnSpPr>
              <a:cxnSpLocks/>
              <a:stCxn id="19" idx="3"/>
              <a:endCxn id="16" idx="1"/>
            </p:cNvCxnSpPr>
            <p:nvPr/>
          </p:nvCxnSpPr>
          <p:spPr>
            <a:xfrm>
              <a:off x="2286629" y="2919168"/>
              <a:ext cx="1289125" cy="6621"/>
            </a:xfrm>
            <a:prstGeom prst="line">
              <a:avLst/>
            </a:prstGeom>
            <a:noFill/>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FA14180-E82D-6C42-874A-E44590EA438A}"/>
                </a:ext>
              </a:extLst>
            </p:cNvPr>
            <p:cNvSpPr txBox="1"/>
            <p:nvPr/>
          </p:nvSpPr>
          <p:spPr>
            <a:xfrm>
              <a:off x="2955591" y="2573354"/>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sp>
          <p:nvSpPr>
            <p:cNvPr id="67" name="TextBox 66">
              <a:extLst>
                <a:ext uri="{FF2B5EF4-FFF2-40B4-BE49-F238E27FC236}">
                  <a16:creationId xmlns:a16="http://schemas.microsoft.com/office/drawing/2014/main" id="{8FA412E0-40E0-444E-8C68-DF849488AFCD}"/>
                </a:ext>
              </a:extLst>
            </p:cNvPr>
            <p:cNvSpPr txBox="1"/>
            <p:nvPr/>
          </p:nvSpPr>
          <p:spPr>
            <a:xfrm>
              <a:off x="2155320" y="2572341"/>
              <a:ext cx="45268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1</a:t>
              </a:r>
            </a:p>
          </p:txBody>
        </p:sp>
      </p:grpSp>
      <p:grpSp>
        <p:nvGrpSpPr>
          <p:cNvPr id="47" name="Group 46">
            <a:extLst>
              <a:ext uri="{FF2B5EF4-FFF2-40B4-BE49-F238E27FC236}">
                <a16:creationId xmlns:a16="http://schemas.microsoft.com/office/drawing/2014/main" id="{1C191062-A109-9343-A679-C5232F9DBE10}"/>
              </a:ext>
            </a:extLst>
          </p:cNvPr>
          <p:cNvGrpSpPr/>
          <p:nvPr/>
        </p:nvGrpSpPr>
        <p:grpSpPr>
          <a:xfrm>
            <a:off x="2282883" y="2566393"/>
            <a:ext cx="1402176" cy="461665"/>
            <a:chOff x="9010618" y="4981997"/>
            <a:chExt cx="1402176" cy="461665"/>
          </a:xfrm>
        </p:grpSpPr>
        <p:sp>
          <p:nvSpPr>
            <p:cNvPr id="27" name="TextBox 26">
              <a:extLst>
                <a:ext uri="{FF2B5EF4-FFF2-40B4-BE49-F238E27FC236}">
                  <a16:creationId xmlns:a16="http://schemas.microsoft.com/office/drawing/2014/main" id="{55B71A94-28C8-A445-B441-AE108FC07F7A}"/>
                </a:ext>
              </a:extLst>
            </p:cNvPr>
            <p:cNvSpPr txBox="1"/>
            <p:nvPr/>
          </p:nvSpPr>
          <p:spPr>
            <a:xfrm>
              <a:off x="9111061" y="5129729"/>
              <a:ext cx="234038" cy="166199"/>
            </a:xfrm>
            <a:prstGeom prst="rect">
              <a:avLst/>
            </a:prstGeom>
            <a:solidFill>
              <a:schemeClr val="bg1"/>
            </a:solidFill>
          </p:spPr>
          <p:txBody>
            <a:bodyPr wrap="non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0..1</a:t>
              </a:r>
            </a:p>
          </p:txBody>
        </p:sp>
        <p:cxnSp>
          <p:nvCxnSpPr>
            <p:cNvPr id="64" name="Straight Connector 63">
              <a:extLst>
                <a:ext uri="{FF2B5EF4-FFF2-40B4-BE49-F238E27FC236}">
                  <a16:creationId xmlns:a16="http://schemas.microsoft.com/office/drawing/2014/main" id="{2B1AE90D-C169-2148-9942-CC5005DE81CA}"/>
                </a:ext>
              </a:extLst>
            </p:cNvPr>
            <p:cNvCxnSpPr>
              <a:cxnSpLocks/>
            </p:cNvCxnSpPr>
            <p:nvPr/>
          </p:nvCxnSpPr>
          <p:spPr>
            <a:xfrm>
              <a:off x="9010618" y="5327811"/>
              <a:ext cx="1289125" cy="6621"/>
            </a:xfrm>
            <a:prstGeom prst="line">
              <a:avLst/>
            </a:prstGeom>
            <a:noFill/>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BAD3F62-CD51-294A-94B7-FA6652744221}"/>
                </a:ext>
              </a:extLst>
            </p:cNvPr>
            <p:cNvSpPr txBox="1"/>
            <p:nvPr/>
          </p:nvSpPr>
          <p:spPr>
            <a:xfrm>
              <a:off x="9679580" y="4981997"/>
              <a:ext cx="733214"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many</a:t>
              </a:r>
            </a:p>
          </p:txBody>
        </p:sp>
      </p:grpSp>
    </p:spTree>
    <p:extLst>
      <p:ext uri="{BB962C8B-B14F-4D97-AF65-F5344CB8AC3E}">
        <p14:creationId xmlns:p14="http://schemas.microsoft.com/office/powerpoint/2010/main" val="295092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dissolv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par>
                                <p:cTn id="28" presetID="9"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par>
                                <p:cTn id="31" presetID="9"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dissolv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4AEB-8C55-47D1-8E1F-CB736C322367}"/>
              </a:ext>
            </a:extLst>
          </p:cNvPr>
          <p:cNvSpPr>
            <a:spLocks noGrp="1"/>
          </p:cNvSpPr>
          <p:nvPr>
            <p:ph type="title"/>
          </p:nvPr>
        </p:nvSpPr>
        <p:spPr/>
        <p:txBody>
          <a:bodyPr/>
          <a:lstStyle/>
          <a:p>
            <a:r>
              <a:rPr lang="en-US" dirty="0"/>
              <a:t>Policies (more on this later)</a:t>
            </a:r>
          </a:p>
        </p:txBody>
      </p:sp>
      <p:sp>
        <p:nvSpPr>
          <p:cNvPr id="3" name="Text Placeholder 2">
            <a:extLst>
              <a:ext uri="{FF2B5EF4-FFF2-40B4-BE49-F238E27FC236}">
                <a16:creationId xmlns:a16="http://schemas.microsoft.com/office/drawing/2014/main" id="{A88D9454-B4AB-466B-BCEB-30CC1118571D}"/>
              </a:ext>
            </a:extLst>
          </p:cNvPr>
          <p:cNvSpPr>
            <a:spLocks noGrp="1"/>
          </p:cNvSpPr>
          <p:nvPr>
            <p:ph type="body" sz="quarter" idx="10"/>
          </p:nvPr>
        </p:nvSpPr>
        <p:spPr>
          <a:xfrm>
            <a:off x="586390" y="1434370"/>
            <a:ext cx="11018520" cy="4358116"/>
          </a:xfrm>
        </p:spPr>
        <p:txBody>
          <a:bodyPr/>
          <a:lstStyle/>
          <a:p>
            <a:pPr marL="342900" indent="-342900">
              <a:buFont typeface="Arial" panose="020B0604020202020204" pitchFamily="34" charset="0"/>
              <a:buChar char="•"/>
            </a:pPr>
            <a:r>
              <a:rPr lang="en-US" sz="2400" b="1" dirty="0"/>
              <a:t>Policies</a:t>
            </a:r>
            <a:r>
              <a:rPr lang="en-US" sz="2400" dirty="0"/>
              <a:t> are a powerful capability of API Management that allow the Azure portal to change the behavior of the API through configuration.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Policies are a collection of statements that are executed sequentially on the request or response of an API.</a:t>
            </a:r>
          </a:p>
          <a:p>
            <a:endParaRPr lang="en-US" sz="2400" dirty="0"/>
          </a:p>
          <a:p>
            <a:pPr marL="342900" indent="-342900">
              <a:buFont typeface="Arial" panose="020B0604020202020204" pitchFamily="34" charset="0"/>
              <a:buChar char="•"/>
            </a:pPr>
            <a:r>
              <a:rPr lang="en-US" sz="2400" dirty="0"/>
              <a:t>Policy expressions can be used as </a:t>
            </a:r>
            <a:r>
              <a:rPr lang="en-US" sz="2400" b="1" dirty="0"/>
              <a:t>attribute values</a:t>
            </a:r>
            <a:r>
              <a:rPr lang="en-US" sz="2400" dirty="0"/>
              <a:t> or </a:t>
            </a:r>
            <a:r>
              <a:rPr lang="en-US" sz="2400" b="1" dirty="0"/>
              <a:t>text values </a:t>
            </a:r>
            <a:r>
              <a:rPr lang="en-US" sz="2400" dirty="0"/>
              <a:t>in any of the API Management policies, unless the policy specifies otherwise.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Some policies are based on policy expressions (examples in next slide)</a:t>
            </a:r>
          </a:p>
          <a:p>
            <a:r>
              <a:rPr lang="en-US" sz="2400" dirty="0"/>
              <a:t> </a:t>
            </a:r>
          </a:p>
        </p:txBody>
      </p:sp>
    </p:spTree>
    <p:extLst>
      <p:ext uri="{BB962C8B-B14F-4D97-AF65-F5344CB8AC3E}">
        <p14:creationId xmlns:p14="http://schemas.microsoft.com/office/powerpoint/2010/main" val="2072651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CC0C-9E4A-4C9E-9986-453B734BB767}"/>
              </a:ext>
            </a:extLst>
          </p:cNvPr>
          <p:cNvSpPr>
            <a:spLocks noGrp="1"/>
          </p:cNvSpPr>
          <p:nvPr>
            <p:ph type="title"/>
          </p:nvPr>
        </p:nvSpPr>
        <p:spPr/>
        <p:txBody>
          <a:bodyPr/>
          <a:lstStyle/>
          <a:p>
            <a:r>
              <a:rPr lang="en-US" dirty="0"/>
              <a:t>Policies based on policy-expression</a:t>
            </a:r>
          </a:p>
        </p:txBody>
      </p:sp>
      <p:sp>
        <p:nvSpPr>
          <p:cNvPr id="3" name="Text Placeholder 2">
            <a:extLst>
              <a:ext uri="{FF2B5EF4-FFF2-40B4-BE49-F238E27FC236}">
                <a16:creationId xmlns:a16="http://schemas.microsoft.com/office/drawing/2014/main" id="{9C05AE37-68EB-4C17-97DC-AD20133635D7}"/>
              </a:ext>
            </a:extLst>
          </p:cNvPr>
          <p:cNvSpPr>
            <a:spLocks noGrp="1"/>
          </p:cNvSpPr>
          <p:nvPr>
            <p:ph type="body" sz="quarter" idx="10"/>
          </p:nvPr>
        </p:nvSpPr>
        <p:spPr>
          <a:xfrm>
            <a:off x="269239" y="1189177"/>
            <a:ext cx="3835621" cy="727700"/>
          </a:xfrm>
        </p:spPr>
        <p:txBody>
          <a:bodyPr/>
          <a:lstStyle/>
          <a:p>
            <a:r>
              <a:rPr lang="en-US" dirty="0"/>
              <a:t>Control flow:</a:t>
            </a:r>
          </a:p>
        </p:txBody>
      </p:sp>
      <p:pic>
        <p:nvPicPr>
          <p:cNvPr id="5" name="Picture 4">
            <a:extLst>
              <a:ext uri="{FF2B5EF4-FFF2-40B4-BE49-F238E27FC236}">
                <a16:creationId xmlns:a16="http://schemas.microsoft.com/office/drawing/2014/main" id="{8AB795FE-4A0A-47B8-AA82-7A30E6FE6F81}"/>
              </a:ext>
            </a:extLst>
          </p:cNvPr>
          <p:cNvPicPr>
            <a:picLocks noChangeAspect="1"/>
          </p:cNvPicPr>
          <p:nvPr/>
        </p:nvPicPr>
        <p:blipFill>
          <a:blip r:embed="rId3"/>
          <a:stretch>
            <a:fillRect/>
          </a:stretch>
        </p:blipFill>
        <p:spPr>
          <a:xfrm>
            <a:off x="5113528" y="1189177"/>
            <a:ext cx="6952575" cy="2795415"/>
          </a:xfrm>
          <a:prstGeom prst="rect">
            <a:avLst/>
          </a:prstGeom>
        </p:spPr>
      </p:pic>
      <p:sp>
        <p:nvSpPr>
          <p:cNvPr id="6" name="Text Placeholder 2">
            <a:extLst>
              <a:ext uri="{FF2B5EF4-FFF2-40B4-BE49-F238E27FC236}">
                <a16:creationId xmlns:a16="http://schemas.microsoft.com/office/drawing/2014/main" id="{68F64A8D-B591-407A-B33F-1AB192735FFD}"/>
              </a:ext>
            </a:extLst>
          </p:cNvPr>
          <p:cNvSpPr txBox="1">
            <a:spLocks/>
          </p:cNvSpPr>
          <p:nvPr/>
        </p:nvSpPr>
        <p:spPr>
          <a:xfrm>
            <a:off x="269240" y="4363072"/>
            <a:ext cx="3835621"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Set variable:</a:t>
            </a:r>
          </a:p>
        </p:txBody>
      </p:sp>
      <p:pic>
        <p:nvPicPr>
          <p:cNvPr id="8" name="Picture 7">
            <a:extLst>
              <a:ext uri="{FF2B5EF4-FFF2-40B4-BE49-F238E27FC236}">
                <a16:creationId xmlns:a16="http://schemas.microsoft.com/office/drawing/2014/main" id="{0A5193F3-A048-435B-A4FD-015020B48033}"/>
              </a:ext>
            </a:extLst>
          </p:cNvPr>
          <p:cNvPicPr>
            <a:picLocks noChangeAspect="1"/>
          </p:cNvPicPr>
          <p:nvPr/>
        </p:nvPicPr>
        <p:blipFill>
          <a:blip r:embed="rId4"/>
          <a:stretch>
            <a:fillRect/>
          </a:stretch>
        </p:blipFill>
        <p:spPr>
          <a:xfrm>
            <a:off x="5113528" y="4504109"/>
            <a:ext cx="5977188" cy="1506715"/>
          </a:xfrm>
          <a:prstGeom prst="rect">
            <a:avLst/>
          </a:prstGeom>
        </p:spPr>
      </p:pic>
    </p:spTree>
    <p:extLst>
      <p:ext uri="{BB962C8B-B14F-4D97-AF65-F5344CB8AC3E}">
        <p14:creationId xmlns:p14="http://schemas.microsoft.com/office/powerpoint/2010/main" val="38848755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02</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Create a product</a:t>
            </a:r>
          </a:p>
          <a:p>
            <a:pPr marL="685800" indent="-685800">
              <a:buFont typeface="Arial" panose="020B0604020202020204" pitchFamily="34" charset="0"/>
              <a:buChar char="•"/>
            </a:pPr>
            <a:r>
              <a:rPr lang="en-US" sz="4000" dirty="0">
                <a:solidFill>
                  <a:schemeClr val="bg1"/>
                </a:solidFill>
              </a:rPr>
              <a:t>Add a user group</a:t>
            </a:r>
          </a:p>
          <a:p>
            <a:pPr marL="685800" indent="-685800">
              <a:buFont typeface="Arial" panose="020B0604020202020204" pitchFamily="34" charset="0"/>
              <a:buChar char="•"/>
            </a:pPr>
            <a:r>
              <a:rPr lang="en-US" sz="4000" dirty="0">
                <a:solidFill>
                  <a:schemeClr val="bg1"/>
                </a:solidFill>
              </a:rPr>
              <a:t>Add a rate limiting policy to the product</a:t>
            </a:r>
          </a:p>
        </p:txBody>
      </p:sp>
    </p:spTree>
    <p:extLst>
      <p:ext uri="{BB962C8B-B14F-4D97-AF65-F5344CB8AC3E}">
        <p14:creationId xmlns:p14="http://schemas.microsoft.com/office/powerpoint/2010/main" val="5430884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3">
                    <a:lumMod val="40000"/>
                    <a:lumOff val="60000"/>
                  </a:schemeClr>
                </a:solidFill>
              </a:rPr>
              <a:t>Developer Portal</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14790728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F1F3-721B-49C7-A1CE-18E94E061251}"/>
              </a:ext>
            </a:extLst>
          </p:cNvPr>
          <p:cNvSpPr>
            <a:spLocks noGrp="1"/>
          </p:cNvSpPr>
          <p:nvPr>
            <p:ph type="title"/>
          </p:nvPr>
        </p:nvSpPr>
        <p:spPr/>
        <p:txBody>
          <a:bodyPr/>
          <a:lstStyle/>
          <a:p>
            <a:r>
              <a:rPr lang="en-US" dirty="0"/>
              <a:t>Developer portal</a:t>
            </a:r>
          </a:p>
        </p:txBody>
      </p:sp>
      <p:sp>
        <p:nvSpPr>
          <p:cNvPr id="3" name="Text Placeholder 2">
            <a:extLst>
              <a:ext uri="{FF2B5EF4-FFF2-40B4-BE49-F238E27FC236}">
                <a16:creationId xmlns:a16="http://schemas.microsoft.com/office/drawing/2014/main" id="{6A58C283-C74F-4D21-BB9F-274DFCE95997}"/>
              </a:ext>
            </a:extLst>
          </p:cNvPr>
          <p:cNvSpPr>
            <a:spLocks noGrp="1"/>
          </p:cNvSpPr>
          <p:nvPr>
            <p:ph type="body" sz="quarter" idx="10"/>
          </p:nvPr>
        </p:nvSpPr>
        <p:spPr>
          <a:xfrm>
            <a:off x="586390" y="1434370"/>
            <a:ext cx="11018520" cy="3139321"/>
          </a:xfrm>
        </p:spPr>
        <p:txBody>
          <a:bodyPr/>
          <a:lstStyle/>
          <a:p>
            <a:pPr marL="342900" indent="-342900">
              <a:buFont typeface="Arial" panose="020B0604020202020204" pitchFamily="34" charset="0"/>
              <a:buChar char="•"/>
            </a:pPr>
            <a:r>
              <a:rPr lang="en-US" sz="2400" dirty="0"/>
              <a:t>The developer portal is where developers can learn about your APIs, </a:t>
            </a:r>
            <a:r>
              <a:rPr lang="en-US" sz="2400" b="1" dirty="0"/>
              <a:t>view</a:t>
            </a:r>
            <a:r>
              <a:rPr lang="en-US" sz="2400" dirty="0"/>
              <a:t> and </a:t>
            </a:r>
            <a:r>
              <a:rPr lang="en-US" sz="2400" b="1" dirty="0"/>
              <a:t>call operations</a:t>
            </a:r>
            <a:r>
              <a:rPr lang="en-US" sz="2400" dirty="0"/>
              <a:t>, and </a:t>
            </a:r>
            <a:r>
              <a:rPr lang="en-US" sz="2400" b="1" dirty="0"/>
              <a:t>subscribe to products</a:t>
            </a:r>
            <a:r>
              <a:rPr lang="en-US" sz="2400" dirty="0"/>
              <a:t>.</a:t>
            </a:r>
          </a:p>
          <a:p>
            <a:endParaRPr lang="en-US" sz="2400" dirty="0"/>
          </a:p>
          <a:p>
            <a:pPr marL="342900" indent="-342900">
              <a:buFont typeface="Arial" panose="020B0604020202020204" pitchFamily="34" charset="0"/>
              <a:buChar char="•"/>
            </a:pPr>
            <a:r>
              <a:rPr lang="en-US" sz="2400" dirty="0"/>
              <a:t>The URL for your developer portal is located on the dashboard in the Azure portal for your API Management service instance.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customize the look and feel of your developer portal by adding custom content, customizing styles, and adding your branding.</a:t>
            </a:r>
          </a:p>
        </p:txBody>
      </p:sp>
    </p:spTree>
    <p:extLst>
      <p:ext uri="{BB962C8B-B14F-4D97-AF65-F5344CB8AC3E}">
        <p14:creationId xmlns:p14="http://schemas.microsoft.com/office/powerpoint/2010/main" val="3976661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F1F3-721B-49C7-A1CE-18E94E061251}"/>
              </a:ext>
            </a:extLst>
          </p:cNvPr>
          <p:cNvSpPr>
            <a:spLocks noGrp="1"/>
          </p:cNvSpPr>
          <p:nvPr>
            <p:ph type="title"/>
          </p:nvPr>
        </p:nvSpPr>
        <p:spPr/>
        <p:txBody>
          <a:bodyPr/>
          <a:lstStyle/>
          <a:p>
            <a:r>
              <a:rPr lang="en-US" dirty="0"/>
              <a:t>Developer portal security</a:t>
            </a:r>
          </a:p>
        </p:txBody>
      </p:sp>
      <p:grpSp>
        <p:nvGrpSpPr>
          <p:cNvPr id="4" name="Group 3">
            <a:extLst>
              <a:ext uri="{FF2B5EF4-FFF2-40B4-BE49-F238E27FC236}">
                <a16:creationId xmlns:a16="http://schemas.microsoft.com/office/drawing/2014/main" id="{0718B518-78D9-1A43-962C-35EC45D43FF4}"/>
              </a:ext>
            </a:extLst>
          </p:cNvPr>
          <p:cNvGrpSpPr/>
          <p:nvPr/>
        </p:nvGrpSpPr>
        <p:grpSpPr>
          <a:xfrm>
            <a:off x="7228128" y="2050675"/>
            <a:ext cx="1786260" cy="4726235"/>
            <a:chOff x="5275555" y="1399145"/>
            <a:chExt cx="1786260" cy="4726235"/>
          </a:xfrm>
          <a:effectLst>
            <a:outerShdw blurRad="50800" dist="38100" dir="2700000" algn="tl" rotWithShape="0">
              <a:prstClr val="black">
                <a:alpha val="40000"/>
              </a:prstClr>
            </a:outerShdw>
          </a:effectLst>
        </p:grpSpPr>
        <p:sp>
          <p:nvSpPr>
            <p:cNvPr id="10" name="Rectangle 9">
              <a:extLst>
                <a:ext uri="{FF2B5EF4-FFF2-40B4-BE49-F238E27FC236}">
                  <a16:creationId xmlns:a16="http://schemas.microsoft.com/office/drawing/2014/main" id="{6A304BF7-5AB5-C342-A5CA-7F1DA6E9917A}"/>
                </a:ext>
              </a:extLst>
            </p:cNvPr>
            <p:cNvSpPr/>
            <p:nvPr/>
          </p:nvSpPr>
          <p:spPr bwMode="auto">
            <a:xfrm rot="16200000">
              <a:off x="3805567" y="2869133"/>
              <a:ext cx="4726235" cy="1786260"/>
            </a:xfrm>
            <a:prstGeom prst="rect">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E42C65F5-5CD2-3F44-9A19-810D45E35CDB}"/>
                </a:ext>
              </a:extLst>
            </p:cNvPr>
            <p:cNvGrpSpPr/>
            <p:nvPr/>
          </p:nvGrpSpPr>
          <p:grpSpPr>
            <a:xfrm>
              <a:off x="5476065" y="1803715"/>
              <a:ext cx="1384697" cy="1143587"/>
              <a:chOff x="3862474" y="3441093"/>
              <a:chExt cx="1384697" cy="1143587"/>
            </a:xfrm>
          </p:grpSpPr>
          <p:sp>
            <p:nvSpPr>
              <p:cNvPr id="22" name="Rectangle 21">
                <a:extLst>
                  <a:ext uri="{FF2B5EF4-FFF2-40B4-BE49-F238E27FC236}">
                    <a16:creationId xmlns:a16="http://schemas.microsoft.com/office/drawing/2014/main" id="{F468421F-D6B3-ED4F-9A47-4900F15ECFDD}"/>
                  </a:ext>
                </a:extLst>
              </p:cNvPr>
              <p:cNvSpPr/>
              <p:nvPr/>
            </p:nvSpPr>
            <p:spPr bwMode="auto">
              <a:xfrm>
                <a:off x="3862474" y="3441093"/>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extBox 8">
                <a:extLst>
                  <a:ext uri="{FF2B5EF4-FFF2-40B4-BE49-F238E27FC236}">
                    <a16:creationId xmlns:a16="http://schemas.microsoft.com/office/drawing/2014/main" id="{4C4325B0-62A9-FB44-911A-779F97A4FC45}"/>
                  </a:ext>
                </a:extLst>
              </p:cNvPr>
              <p:cNvSpPr txBox="1"/>
              <p:nvPr/>
            </p:nvSpPr>
            <p:spPr>
              <a:xfrm flipH="1">
                <a:off x="3875571" y="3998366"/>
                <a:ext cx="1371600" cy="586314"/>
              </a:xfrm>
              <a:prstGeom prst="rect">
                <a:avLst/>
              </a:prstGeom>
              <a:noFill/>
              <a:ln>
                <a:noFill/>
              </a:ln>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0C0"/>
                    </a:solidFill>
                    <a:effectLst/>
                    <a:uLnTx/>
                    <a:uFillTx/>
                    <a:ea typeface="+mn-ea"/>
                    <a:cs typeface="+mn-cs"/>
                  </a:rPr>
                  <a:t>Developer portal</a:t>
                </a:r>
              </a:p>
            </p:txBody>
          </p:sp>
          <p:grpSp>
            <p:nvGrpSpPr>
              <p:cNvPr id="24" name="Group 23">
                <a:extLst>
                  <a:ext uri="{FF2B5EF4-FFF2-40B4-BE49-F238E27FC236}">
                    <a16:creationId xmlns:a16="http://schemas.microsoft.com/office/drawing/2014/main" id="{B96707F6-D121-8B49-AE1E-1CDDD21AF6A0}"/>
                  </a:ext>
                </a:extLst>
              </p:cNvPr>
              <p:cNvGrpSpPr/>
              <p:nvPr/>
            </p:nvGrpSpPr>
            <p:grpSpPr>
              <a:xfrm>
                <a:off x="4314025" y="3639497"/>
                <a:ext cx="457020" cy="365760"/>
                <a:chOff x="1668862" y="4866500"/>
                <a:chExt cx="457020" cy="365760"/>
              </a:xfrm>
            </p:grpSpPr>
            <p:sp>
              <p:nvSpPr>
                <p:cNvPr id="25" name="CompanyDirectory_EF0D" title="Icon of a directory or logbook">
                  <a:extLst>
                    <a:ext uri="{FF2B5EF4-FFF2-40B4-BE49-F238E27FC236}">
                      <a16:creationId xmlns:a16="http://schemas.microsoft.com/office/drawing/2014/main" id="{580CBB7A-CC23-F649-BAA0-1FF5C2566786}"/>
                    </a:ext>
                  </a:extLst>
                </p:cNvPr>
                <p:cNvSpPr>
                  <a:spLocks noChangeAspect="1" noEditPoints="1"/>
                </p:cNvSpPr>
                <p:nvPr/>
              </p:nvSpPr>
              <p:spPr bwMode="auto">
                <a:xfrm>
                  <a:off x="1819294" y="5007304"/>
                  <a:ext cx="156155" cy="173524"/>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sp>
              <p:nvSpPr>
                <p:cNvPr id="26" name="Browser" title="Icon of a browser window">
                  <a:extLst>
                    <a:ext uri="{FF2B5EF4-FFF2-40B4-BE49-F238E27FC236}">
                      <a16:creationId xmlns:a16="http://schemas.microsoft.com/office/drawing/2014/main" id="{83AACDEB-A687-254E-B2BD-2A809EE63445}"/>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grpSp>
        </p:grpSp>
        <p:grpSp>
          <p:nvGrpSpPr>
            <p:cNvPr id="12" name="Group 11">
              <a:extLst>
                <a:ext uri="{FF2B5EF4-FFF2-40B4-BE49-F238E27FC236}">
                  <a16:creationId xmlns:a16="http://schemas.microsoft.com/office/drawing/2014/main" id="{EF5A83F9-7D7F-C44B-A108-2E466872082B}"/>
                </a:ext>
              </a:extLst>
            </p:cNvPr>
            <p:cNvGrpSpPr/>
            <p:nvPr/>
          </p:nvGrpSpPr>
          <p:grpSpPr>
            <a:xfrm>
              <a:off x="5489162" y="3209289"/>
              <a:ext cx="1371600" cy="1005840"/>
              <a:chOff x="5380669" y="3441093"/>
              <a:chExt cx="1371600" cy="1005840"/>
            </a:xfrm>
          </p:grpSpPr>
          <p:sp>
            <p:nvSpPr>
              <p:cNvPr id="19" name="Rectangle 18">
                <a:extLst>
                  <a:ext uri="{FF2B5EF4-FFF2-40B4-BE49-F238E27FC236}">
                    <a16:creationId xmlns:a16="http://schemas.microsoft.com/office/drawing/2014/main" id="{FB7892B2-762D-2141-B860-8CEE8319D2FF}"/>
                  </a:ext>
                </a:extLst>
              </p:cNvPr>
              <p:cNvSpPr/>
              <p:nvPr/>
            </p:nvSpPr>
            <p:spPr bwMode="auto">
              <a:xfrm>
                <a:off x="5380669" y="3441093"/>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Processing_E9F5" title="Icon of two interlocked gears">
                <a:extLst>
                  <a:ext uri="{FF2B5EF4-FFF2-40B4-BE49-F238E27FC236}">
                    <a16:creationId xmlns:a16="http://schemas.microsoft.com/office/drawing/2014/main" id="{6BAAFB31-A44B-D247-A8E2-047D5273F055}"/>
                  </a:ext>
                </a:extLst>
              </p:cNvPr>
              <p:cNvSpPr>
                <a:spLocks noChangeAspect="1" noEditPoints="1"/>
              </p:cNvSpPr>
              <p:nvPr/>
            </p:nvSpPr>
            <p:spPr bwMode="auto">
              <a:xfrm>
                <a:off x="5882215" y="363949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sp>
            <p:nvSpPr>
              <p:cNvPr id="21" name="TextBox 11">
                <a:extLst>
                  <a:ext uri="{FF2B5EF4-FFF2-40B4-BE49-F238E27FC236}">
                    <a16:creationId xmlns:a16="http://schemas.microsoft.com/office/drawing/2014/main" id="{4535D9E5-854F-414B-A27B-092FB14E4F7F}"/>
                  </a:ext>
                </a:extLst>
              </p:cNvPr>
              <p:cNvSpPr txBox="1"/>
              <p:nvPr/>
            </p:nvSpPr>
            <p:spPr>
              <a:xfrm flipH="1">
                <a:off x="5380669" y="4002795"/>
                <a:ext cx="1371600" cy="440890"/>
              </a:xfrm>
              <a:prstGeom prst="rect">
                <a:avLst/>
              </a:prstGeom>
              <a:noFill/>
              <a:ln>
                <a:noFill/>
              </a:ln>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70C0"/>
                    </a:solidFill>
                    <a:effectLst/>
                    <a:uLnTx/>
                    <a:uFillTx/>
                    <a:ea typeface="+mn-ea"/>
                    <a:cs typeface="+mn-cs"/>
                  </a:rPr>
                  <a:t>Gateway</a:t>
                </a:r>
              </a:p>
            </p:txBody>
          </p:sp>
        </p:grpSp>
        <p:grpSp>
          <p:nvGrpSpPr>
            <p:cNvPr id="13" name="Group 12">
              <a:extLst>
                <a:ext uri="{FF2B5EF4-FFF2-40B4-BE49-F238E27FC236}">
                  <a16:creationId xmlns:a16="http://schemas.microsoft.com/office/drawing/2014/main" id="{02F764B9-358B-BD46-A3DE-5D3BF5F20FEA}"/>
                </a:ext>
              </a:extLst>
            </p:cNvPr>
            <p:cNvGrpSpPr/>
            <p:nvPr/>
          </p:nvGrpSpPr>
          <p:grpSpPr>
            <a:xfrm>
              <a:off x="5514889" y="4704106"/>
              <a:ext cx="1371600" cy="1005840"/>
              <a:chOff x="6902204" y="3433416"/>
              <a:chExt cx="1371600" cy="1005840"/>
            </a:xfrm>
          </p:grpSpPr>
          <p:sp>
            <p:nvSpPr>
              <p:cNvPr id="14" name="Rectangle 13">
                <a:extLst>
                  <a:ext uri="{FF2B5EF4-FFF2-40B4-BE49-F238E27FC236}">
                    <a16:creationId xmlns:a16="http://schemas.microsoft.com/office/drawing/2014/main" id="{CDD158D4-6A4D-E147-9742-BCD581BD6E87}"/>
                  </a:ext>
                </a:extLst>
              </p:cNvPr>
              <p:cNvSpPr/>
              <p:nvPr/>
            </p:nvSpPr>
            <p:spPr bwMode="auto">
              <a:xfrm>
                <a:off x="6902204" y="3433416"/>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 name="Group 14">
                <a:extLst>
                  <a:ext uri="{FF2B5EF4-FFF2-40B4-BE49-F238E27FC236}">
                    <a16:creationId xmlns:a16="http://schemas.microsoft.com/office/drawing/2014/main" id="{F103043E-DC96-AD4D-9C1C-99DE92C0DD62}"/>
                  </a:ext>
                </a:extLst>
              </p:cNvPr>
              <p:cNvGrpSpPr/>
              <p:nvPr/>
            </p:nvGrpSpPr>
            <p:grpSpPr>
              <a:xfrm>
                <a:off x="7348167" y="3639908"/>
                <a:ext cx="457020" cy="365760"/>
                <a:chOff x="1668862" y="4866500"/>
                <a:chExt cx="457020" cy="365760"/>
              </a:xfrm>
            </p:grpSpPr>
            <p:sp>
              <p:nvSpPr>
                <p:cNvPr id="17" name="DeveloperTools_EC7A" title="Icon of a wrench and a screwdriver">
                  <a:extLst>
                    <a:ext uri="{FF2B5EF4-FFF2-40B4-BE49-F238E27FC236}">
                      <a16:creationId xmlns:a16="http://schemas.microsoft.com/office/drawing/2014/main" id="{72271AA2-26DE-FB49-B546-A8DA2FE477C0}"/>
                    </a:ext>
                  </a:extLst>
                </p:cNvPr>
                <p:cNvSpPr>
                  <a:spLocks noChangeAspect="1" noEditPoints="1"/>
                </p:cNvSpPr>
                <p:nvPr/>
              </p:nvSpPr>
              <p:spPr bwMode="auto">
                <a:xfrm>
                  <a:off x="1833618" y="4999821"/>
                  <a:ext cx="127508" cy="200909"/>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952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sp>
              <p:nvSpPr>
                <p:cNvPr id="18" name="Browser" title="Icon of a browser window">
                  <a:extLst>
                    <a:ext uri="{FF2B5EF4-FFF2-40B4-BE49-F238E27FC236}">
                      <a16:creationId xmlns:a16="http://schemas.microsoft.com/office/drawing/2014/main" id="{7F9E96FD-65AD-1944-9F2E-CF6145B15C8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grpSp>
          <p:sp>
            <p:nvSpPr>
              <p:cNvPr id="16" name="TextBox 12">
                <a:extLst>
                  <a:ext uri="{FF2B5EF4-FFF2-40B4-BE49-F238E27FC236}">
                    <a16:creationId xmlns:a16="http://schemas.microsoft.com/office/drawing/2014/main" id="{EF322030-774E-234B-8A36-57F72DA79318}"/>
                  </a:ext>
                </a:extLst>
              </p:cNvPr>
              <p:cNvSpPr txBox="1"/>
              <p:nvPr/>
            </p:nvSpPr>
            <p:spPr>
              <a:xfrm flipH="1">
                <a:off x="6902204" y="3991100"/>
                <a:ext cx="1371600" cy="440890"/>
              </a:xfrm>
              <a:prstGeom prst="rect">
                <a:avLst/>
              </a:prstGeom>
              <a:noFill/>
              <a:ln>
                <a:noFill/>
              </a:ln>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0070C0"/>
                    </a:solidFill>
                    <a:effectLst/>
                    <a:uLnTx/>
                    <a:uFillTx/>
                    <a:ea typeface="+mn-ea"/>
                    <a:cs typeface="+mn-cs"/>
                  </a:rPr>
                  <a:t>Admin console</a:t>
                </a:r>
              </a:p>
            </p:txBody>
          </p:sp>
        </p:grpSp>
      </p:grpSp>
      <p:sp>
        <p:nvSpPr>
          <p:cNvPr id="5" name="TextBox 22">
            <a:extLst>
              <a:ext uri="{FF2B5EF4-FFF2-40B4-BE49-F238E27FC236}">
                <a16:creationId xmlns:a16="http://schemas.microsoft.com/office/drawing/2014/main" id="{2B6B7109-EEB7-C046-AD6D-C29A3DEC1408}"/>
              </a:ext>
            </a:extLst>
          </p:cNvPr>
          <p:cNvSpPr txBox="1"/>
          <p:nvPr/>
        </p:nvSpPr>
        <p:spPr>
          <a:xfrm>
            <a:off x="3460310" y="2169833"/>
            <a:ext cx="1949444" cy="2174954"/>
          </a:xfrm>
          <a:prstGeom prst="rect">
            <a:avLst/>
          </a:prstGeom>
          <a:noFill/>
          <a:ln>
            <a:noFill/>
          </a:ln>
        </p:spPr>
        <p:txBody>
          <a:bodyPr wrap="non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spcBef>
                <a:spcPts val="500"/>
              </a:spcBef>
            </a:pPr>
            <a:r>
              <a:rPr lang="en-US" sz="1200" b="1" dirty="0"/>
              <a:t>Username/Password</a:t>
            </a:r>
          </a:p>
          <a:p>
            <a:pPr>
              <a:spcBef>
                <a:spcPts val="500"/>
              </a:spcBef>
            </a:pPr>
            <a:r>
              <a:rPr lang="en-US" sz="1200" b="1" dirty="0"/>
              <a:t>Internet identity providers:</a:t>
            </a:r>
          </a:p>
          <a:p>
            <a:pPr>
              <a:spcBef>
                <a:spcPts val="500"/>
              </a:spcBef>
            </a:pPr>
            <a:r>
              <a:rPr lang="en-US" sz="1200" b="1" dirty="0"/>
              <a:t>   Microsoft account</a:t>
            </a:r>
          </a:p>
          <a:p>
            <a:pPr>
              <a:spcBef>
                <a:spcPts val="500"/>
              </a:spcBef>
            </a:pPr>
            <a:r>
              <a:rPr lang="en-US" sz="1200" b="1" dirty="0"/>
              <a:t>   Google account</a:t>
            </a:r>
          </a:p>
          <a:p>
            <a:pPr>
              <a:spcBef>
                <a:spcPts val="500"/>
              </a:spcBef>
            </a:pPr>
            <a:r>
              <a:rPr lang="en-US" sz="1200" b="1" dirty="0"/>
              <a:t>   Facebook account</a:t>
            </a:r>
          </a:p>
          <a:p>
            <a:pPr>
              <a:spcBef>
                <a:spcPts val="500"/>
              </a:spcBef>
            </a:pPr>
            <a:r>
              <a:rPr lang="en-US" sz="1200" b="1" dirty="0"/>
              <a:t>   Twitter account</a:t>
            </a:r>
          </a:p>
          <a:p>
            <a:pPr>
              <a:spcBef>
                <a:spcPts val="500"/>
              </a:spcBef>
            </a:pPr>
            <a:r>
              <a:rPr lang="en-US" sz="1200" b="1" dirty="0"/>
              <a:t>Delegated (custom)</a:t>
            </a:r>
          </a:p>
          <a:p>
            <a:pPr>
              <a:spcBef>
                <a:spcPts val="500"/>
              </a:spcBef>
            </a:pPr>
            <a:r>
              <a:rPr lang="en-US" sz="1200" b="1" dirty="0"/>
              <a:t>Azure AD</a:t>
            </a:r>
          </a:p>
          <a:p>
            <a:pPr>
              <a:spcBef>
                <a:spcPts val="500"/>
              </a:spcBef>
            </a:pPr>
            <a:r>
              <a:rPr lang="en-US" sz="1200" b="1" dirty="0"/>
              <a:t>Azure AD B2C</a:t>
            </a:r>
          </a:p>
        </p:txBody>
      </p:sp>
      <p:sp>
        <p:nvSpPr>
          <p:cNvPr id="6" name="Right Arrow 39">
            <a:extLst>
              <a:ext uri="{FF2B5EF4-FFF2-40B4-BE49-F238E27FC236}">
                <a16:creationId xmlns:a16="http://schemas.microsoft.com/office/drawing/2014/main" id="{6B41B30F-005F-1143-AC38-9286CCC41D01}"/>
              </a:ext>
            </a:extLst>
          </p:cNvPr>
          <p:cNvSpPr/>
          <p:nvPr/>
        </p:nvSpPr>
        <p:spPr bwMode="auto">
          <a:xfrm>
            <a:off x="2069318" y="3014994"/>
            <a:ext cx="914400" cy="484632"/>
          </a:xfrm>
          <a:prstGeom prst="rightArrow">
            <a:avLst/>
          </a:prstGeom>
          <a:noFill/>
          <a:ln w="31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EA27C111-F3E5-0A4C-B765-3F320E3CCE34}"/>
              </a:ext>
            </a:extLst>
          </p:cNvPr>
          <p:cNvGrpSpPr/>
          <p:nvPr/>
        </p:nvGrpSpPr>
        <p:grpSpPr>
          <a:xfrm>
            <a:off x="459979" y="2934854"/>
            <a:ext cx="1132747" cy="888184"/>
            <a:chOff x="8513649" y="3501597"/>
            <a:chExt cx="1132747" cy="888184"/>
          </a:xfrm>
        </p:grpSpPr>
        <p:sp>
          <p:nvSpPr>
            <p:cNvPr id="8" name="people_12" title="Icon of three people">
              <a:extLst>
                <a:ext uri="{FF2B5EF4-FFF2-40B4-BE49-F238E27FC236}">
                  <a16:creationId xmlns:a16="http://schemas.microsoft.com/office/drawing/2014/main" id="{249B2B30-946C-894F-96CF-613494A7DEC1}"/>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b="1"/>
            </a:p>
          </p:txBody>
        </p:sp>
        <p:sp>
          <p:nvSpPr>
            <p:cNvPr id="9" name="TextBox 49">
              <a:extLst>
                <a:ext uri="{FF2B5EF4-FFF2-40B4-BE49-F238E27FC236}">
                  <a16:creationId xmlns:a16="http://schemas.microsoft.com/office/drawing/2014/main" id="{D9E7A467-CC5C-394A-B0B3-03531C42BB26}"/>
                </a:ext>
              </a:extLst>
            </p:cNvPr>
            <p:cNvSpPr txBox="1"/>
            <p:nvPr/>
          </p:nvSpPr>
          <p:spPr>
            <a:xfrm>
              <a:off x="8513649" y="4035838"/>
              <a:ext cx="1132747" cy="353943"/>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200" b="1" dirty="0"/>
                <a:t>App developers</a:t>
              </a:r>
            </a:p>
            <a:p>
              <a:pPr algn="ctr"/>
              <a:r>
                <a:rPr lang="en-US" sz="1100" b="1" dirty="0"/>
                <a:t>(use APIs)</a:t>
              </a:r>
            </a:p>
          </p:txBody>
        </p:sp>
      </p:grpSp>
      <p:sp>
        <p:nvSpPr>
          <p:cNvPr id="30" name="Right Arrow 39">
            <a:extLst>
              <a:ext uri="{FF2B5EF4-FFF2-40B4-BE49-F238E27FC236}">
                <a16:creationId xmlns:a16="http://schemas.microsoft.com/office/drawing/2014/main" id="{D67F8BBD-8CAF-49D9-A892-F23810A7630C}"/>
              </a:ext>
            </a:extLst>
          </p:cNvPr>
          <p:cNvSpPr/>
          <p:nvPr/>
        </p:nvSpPr>
        <p:spPr bwMode="auto">
          <a:xfrm>
            <a:off x="5657342" y="3014994"/>
            <a:ext cx="914400" cy="484632"/>
          </a:xfrm>
          <a:prstGeom prst="rightArrow">
            <a:avLst/>
          </a:prstGeom>
          <a:noFill/>
          <a:ln w="31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b="1"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8656E256-D1CA-400F-8AAF-F86EB352D03F}"/>
              </a:ext>
            </a:extLst>
          </p:cNvPr>
          <p:cNvSpPr/>
          <p:nvPr/>
        </p:nvSpPr>
        <p:spPr bwMode="auto">
          <a:xfrm>
            <a:off x="7305474" y="2446504"/>
            <a:ext cx="1695576" cy="1115067"/>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2996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Please make sure to create an Azure APIM Developer Instance. </a:t>
            </a:r>
          </a:p>
          <a:p>
            <a:endParaRPr lang="en-US" dirty="0">
              <a:solidFill>
                <a:schemeClr val="bg1"/>
              </a:solidFill>
            </a:endParaRPr>
          </a:p>
          <a:p>
            <a:r>
              <a:rPr lang="en-US" sz="2000" dirty="0">
                <a:solidFill>
                  <a:schemeClr val="bg1"/>
                </a:solidFill>
              </a:rPr>
              <a:t>Takes 30-40 mins to complete deploying. </a:t>
            </a:r>
          </a:p>
        </p:txBody>
      </p:sp>
      <p:sp>
        <p:nvSpPr>
          <p:cNvPr id="4" name="Title 1">
            <a:extLst>
              <a:ext uri="{FF2B5EF4-FFF2-40B4-BE49-F238E27FC236}">
                <a16:creationId xmlns:a16="http://schemas.microsoft.com/office/drawing/2014/main" id="{87C1FA6A-6BA9-47BD-A252-FE135C2AD363}"/>
              </a:ext>
            </a:extLst>
          </p:cNvPr>
          <p:cNvSpPr txBox="1">
            <a:spLocks/>
          </p:cNvSpPr>
          <p:nvPr/>
        </p:nvSpPr>
        <p:spPr>
          <a:xfrm>
            <a:off x="269302" y="613195"/>
            <a:ext cx="11349541" cy="71864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accent3">
                    <a:lumMod val="40000"/>
                    <a:lumOff val="60000"/>
                  </a:schemeClr>
                </a:solidFill>
              </a:rPr>
              <a:t>Before we start</a:t>
            </a:r>
          </a:p>
        </p:txBody>
      </p:sp>
    </p:spTree>
    <p:extLst>
      <p:ext uri="{BB962C8B-B14F-4D97-AF65-F5344CB8AC3E}">
        <p14:creationId xmlns:p14="http://schemas.microsoft.com/office/powerpoint/2010/main" val="3387725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03</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Create the developer portal with CORS</a:t>
            </a:r>
          </a:p>
          <a:p>
            <a:pPr marL="685800" indent="-685800">
              <a:buFont typeface="Arial" panose="020B0604020202020204" pitchFamily="34" charset="0"/>
              <a:buChar char="•"/>
            </a:pPr>
            <a:r>
              <a:rPr lang="en-US" sz="4000" dirty="0">
                <a:solidFill>
                  <a:schemeClr val="bg1"/>
                </a:solidFill>
              </a:rPr>
              <a:t>Registration to the portal </a:t>
            </a:r>
          </a:p>
          <a:p>
            <a:pPr marL="685800" indent="-685800">
              <a:buFont typeface="Arial" panose="020B0604020202020204" pitchFamily="34" charset="0"/>
              <a:buChar char="•"/>
            </a:pPr>
            <a:r>
              <a:rPr lang="en-US" sz="4000" dirty="0">
                <a:solidFill>
                  <a:schemeClr val="bg1"/>
                </a:solidFill>
              </a:rPr>
              <a:t>Testing APIs through the portal</a:t>
            </a:r>
          </a:p>
          <a:p>
            <a:pPr marL="685800" indent="-685800">
              <a:buFont typeface="Arial" panose="020B0604020202020204" pitchFamily="34" charset="0"/>
              <a:buChar char="•"/>
            </a:pPr>
            <a:r>
              <a:rPr lang="en-US" sz="4000" dirty="0">
                <a:solidFill>
                  <a:schemeClr val="bg1"/>
                </a:solidFill>
              </a:rPr>
              <a:t>Subscription to products</a:t>
            </a:r>
          </a:p>
          <a:p>
            <a:endParaRPr lang="en-US" sz="4000" dirty="0">
              <a:solidFill>
                <a:schemeClr val="bg1"/>
              </a:solidFill>
            </a:endParaRPr>
          </a:p>
        </p:txBody>
      </p:sp>
    </p:spTree>
    <p:extLst>
      <p:ext uri="{BB962C8B-B14F-4D97-AF65-F5344CB8AC3E}">
        <p14:creationId xmlns:p14="http://schemas.microsoft.com/office/powerpoint/2010/main" val="19378840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Mock an API response</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22319668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F1F3-721B-49C7-A1CE-18E94E061251}"/>
              </a:ext>
            </a:extLst>
          </p:cNvPr>
          <p:cNvSpPr>
            <a:spLocks noGrp="1"/>
          </p:cNvSpPr>
          <p:nvPr>
            <p:ph type="title"/>
          </p:nvPr>
        </p:nvSpPr>
        <p:spPr/>
        <p:txBody>
          <a:bodyPr/>
          <a:lstStyle/>
          <a:p>
            <a:r>
              <a:rPr lang="en-US" dirty="0"/>
              <a:t>API Mocking</a:t>
            </a:r>
          </a:p>
        </p:txBody>
      </p:sp>
      <p:sp>
        <p:nvSpPr>
          <p:cNvPr id="3" name="Text Placeholder 2">
            <a:extLst>
              <a:ext uri="{FF2B5EF4-FFF2-40B4-BE49-F238E27FC236}">
                <a16:creationId xmlns:a16="http://schemas.microsoft.com/office/drawing/2014/main" id="{6A58C283-C74F-4D21-BB9F-274DFCE95997}"/>
              </a:ext>
            </a:extLst>
          </p:cNvPr>
          <p:cNvSpPr>
            <a:spLocks noGrp="1"/>
          </p:cNvSpPr>
          <p:nvPr>
            <p:ph type="body" sz="quarter" idx="10"/>
          </p:nvPr>
        </p:nvSpPr>
        <p:spPr>
          <a:xfrm>
            <a:off x="586390" y="1434370"/>
            <a:ext cx="10774717" cy="4431983"/>
          </a:xfrm>
        </p:spPr>
        <p:txBody>
          <a:bodyPr/>
          <a:lstStyle/>
          <a:p>
            <a:pPr marL="342900" indent="-342900">
              <a:buFont typeface="Arial" panose="020B0604020202020204" pitchFamily="34" charset="0"/>
              <a:buChar char="•"/>
            </a:pPr>
            <a:r>
              <a:rPr lang="en-US" sz="2400" dirty="0"/>
              <a:t>Mocking = stimulating behavior of real API (but in a controlled manner)</a:t>
            </a:r>
          </a:p>
          <a:p>
            <a:endParaRPr lang="en-US" sz="2400" dirty="0"/>
          </a:p>
          <a:p>
            <a:pPr marL="342900" indent="-342900">
              <a:buFont typeface="Arial" panose="020B0604020202020204" pitchFamily="34" charset="0"/>
              <a:buChar char="•"/>
            </a:pPr>
            <a:r>
              <a:rPr lang="en-US" sz="2400" dirty="0"/>
              <a:t>Need it for quick feedback of testing</a:t>
            </a:r>
            <a:endParaRPr lang="en-US" sz="44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Helpful in validating issues across different versions of apps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backend and UI development are happening in parallel, the UI needs a dummy response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 can mock your backend services </a:t>
            </a:r>
          </a:p>
        </p:txBody>
      </p:sp>
    </p:spTree>
    <p:extLst>
      <p:ext uri="{BB962C8B-B14F-4D97-AF65-F5344CB8AC3E}">
        <p14:creationId xmlns:p14="http://schemas.microsoft.com/office/powerpoint/2010/main" val="9461659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04</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Create a blank API</a:t>
            </a:r>
          </a:p>
          <a:p>
            <a:pPr marL="685800" indent="-685800">
              <a:buFont typeface="Arial" panose="020B0604020202020204" pitchFamily="34" charset="0"/>
              <a:buChar char="•"/>
            </a:pPr>
            <a:r>
              <a:rPr lang="en-US" sz="4000" dirty="0">
                <a:solidFill>
                  <a:schemeClr val="bg1"/>
                </a:solidFill>
              </a:rPr>
              <a:t>Create a mock response</a:t>
            </a:r>
          </a:p>
          <a:p>
            <a:endParaRPr lang="en-US" sz="4000" dirty="0">
              <a:solidFill>
                <a:schemeClr val="bg1"/>
              </a:solidFill>
            </a:endParaRPr>
          </a:p>
        </p:txBody>
      </p:sp>
    </p:spTree>
    <p:extLst>
      <p:ext uri="{BB962C8B-B14F-4D97-AF65-F5344CB8AC3E}">
        <p14:creationId xmlns:p14="http://schemas.microsoft.com/office/powerpoint/2010/main" val="2303928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Versions &amp; Revisions</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6411305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97DB-5714-459C-9D4E-39DE138AC7C6}"/>
              </a:ext>
            </a:extLst>
          </p:cNvPr>
          <p:cNvSpPr>
            <a:spLocks noGrp="1"/>
          </p:cNvSpPr>
          <p:nvPr>
            <p:ph type="title"/>
          </p:nvPr>
        </p:nvSpPr>
        <p:spPr/>
        <p:txBody>
          <a:bodyPr/>
          <a:lstStyle/>
          <a:p>
            <a:r>
              <a:rPr lang="en-US" dirty="0"/>
              <a:t>Versions</a:t>
            </a:r>
          </a:p>
        </p:txBody>
      </p:sp>
      <p:sp>
        <p:nvSpPr>
          <p:cNvPr id="3" name="Rectangle 2">
            <a:extLst>
              <a:ext uri="{FF2B5EF4-FFF2-40B4-BE49-F238E27FC236}">
                <a16:creationId xmlns:a16="http://schemas.microsoft.com/office/drawing/2014/main" id="{05FC714F-5469-4E13-93D9-122A3CBA73F0}"/>
              </a:ext>
            </a:extLst>
          </p:cNvPr>
          <p:cNvSpPr/>
          <p:nvPr/>
        </p:nvSpPr>
        <p:spPr>
          <a:xfrm>
            <a:off x="499008" y="1436684"/>
            <a:ext cx="10036469" cy="3416320"/>
          </a:xfrm>
          <a:prstGeom prst="rect">
            <a:avLst/>
          </a:prstGeom>
        </p:spPr>
        <p:txBody>
          <a:bodyPr wrap="square">
            <a:spAutoFit/>
          </a:bodyPr>
          <a:lstStyle/>
          <a:p>
            <a:pPr marL="285750" indent="-285750">
              <a:buFont typeface="Arial" panose="020B0604020202020204" pitchFamily="34" charset="0"/>
              <a:buChar char="•"/>
            </a:pPr>
            <a:r>
              <a:rPr lang="en-US" sz="2400" b="1" dirty="0"/>
              <a:t>Versions</a:t>
            </a:r>
            <a:r>
              <a:rPr lang="en-US" sz="2400" dirty="0"/>
              <a:t> allow you to present groups of related APIs to your developers. </a:t>
            </a:r>
          </a:p>
          <a:p>
            <a:endParaRPr lang="en-US" sz="2400" dirty="0"/>
          </a:p>
          <a:p>
            <a:pPr lvl="1"/>
            <a:r>
              <a:rPr lang="en-US" sz="2400" dirty="0"/>
              <a:t>Versions differentiate themselves through:</a:t>
            </a:r>
          </a:p>
          <a:p>
            <a:pPr marL="800100" lvl="1" indent="-342900">
              <a:buFont typeface="Arial" panose="020B0604020202020204" pitchFamily="34" charset="0"/>
              <a:buChar char="•"/>
            </a:pPr>
            <a:r>
              <a:rPr lang="en-US" sz="2400" dirty="0"/>
              <a:t>Version number (which is a string of any value you choose)</a:t>
            </a:r>
          </a:p>
          <a:p>
            <a:pPr marL="800100" lvl="1" indent="-342900">
              <a:buFont typeface="Arial" panose="020B0604020202020204" pitchFamily="34" charset="0"/>
              <a:buChar char="•"/>
            </a:pPr>
            <a:r>
              <a:rPr lang="en-US" sz="2400" dirty="0"/>
              <a:t>Versioning scheme (path, query string or header).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You can use versions to handle breaking changes in your API safely. </a:t>
            </a:r>
          </a:p>
          <a:p>
            <a:endParaRPr lang="en-US" sz="2400" b="1" dirty="0"/>
          </a:p>
        </p:txBody>
      </p:sp>
    </p:spTree>
    <p:extLst>
      <p:ext uri="{BB962C8B-B14F-4D97-AF65-F5344CB8AC3E}">
        <p14:creationId xmlns:p14="http://schemas.microsoft.com/office/powerpoint/2010/main" val="1650014680"/>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97DB-5714-459C-9D4E-39DE138AC7C6}"/>
              </a:ext>
            </a:extLst>
          </p:cNvPr>
          <p:cNvSpPr>
            <a:spLocks noGrp="1"/>
          </p:cNvSpPr>
          <p:nvPr>
            <p:ph type="title"/>
          </p:nvPr>
        </p:nvSpPr>
        <p:spPr/>
        <p:txBody>
          <a:bodyPr/>
          <a:lstStyle/>
          <a:p>
            <a:r>
              <a:rPr lang="en-US" dirty="0"/>
              <a:t>Example: Path-based versioning</a:t>
            </a:r>
          </a:p>
        </p:txBody>
      </p:sp>
      <p:sp>
        <p:nvSpPr>
          <p:cNvPr id="3" name="Rectangle 2">
            <a:extLst>
              <a:ext uri="{FF2B5EF4-FFF2-40B4-BE49-F238E27FC236}">
                <a16:creationId xmlns:a16="http://schemas.microsoft.com/office/drawing/2014/main" id="{05FC714F-5469-4E13-93D9-122A3CBA73F0}"/>
              </a:ext>
            </a:extLst>
          </p:cNvPr>
          <p:cNvSpPr/>
          <p:nvPr/>
        </p:nvSpPr>
        <p:spPr>
          <a:xfrm>
            <a:off x="499008" y="1436684"/>
            <a:ext cx="10642665" cy="2123658"/>
          </a:xfrm>
          <a:prstGeom prst="rect">
            <a:avLst/>
          </a:prstGeom>
        </p:spPr>
        <p:txBody>
          <a:bodyPr vert="horz" wrap="square" lIns="146304" tIns="91440" rIns="146304" bIns="91440" rtlCol="0">
            <a:spAutoFit/>
          </a:bodyPr>
          <a:lstStyle/>
          <a:p>
            <a:pPr defTabSz="914367">
              <a:lnSpc>
                <a:spcPct val="90000"/>
              </a:lnSpc>
              <a:spcBef>
                <a:spcPct val="20000"/>
              </a:spcBef>
              <a:buSzPct val="90000"/>
            </a:pPr>
            <a:r>
              <a:rPr lang="en-US" sz="2400" dirty="0">
                <a:gradFill>
                  <a:gsLst>
                    <a:gs pos="1250">
                      <a:schemeClr val="tx1"/>
                    </a:gs>
                    <a:gs pos="99000">
                      <a:schemeClr val="tx1"/>
                    </a:gs>
                  </a:gsLst>
                  <a:lin ang="5400000" scaled="0"/>
                </a:gradFill>
              </a:rPr>
              <a:t>When the path versioning scheme is used, the version identifier needs to be included in the URL path for any API requests.</a:t>
            </a:r>
          </a:p>
          <a:p>
            <a:pPr marL="342900" indent="-342900" defTabSz="914367">
              <a:lnSpc>
                <a:spcPct val="90000"/>
              </a:lnSpc>
              <a:spcBef>
                <a:spcPct val="20000"/>
              </a:spcBef>
              <a:buSzPct val="90000"/>
              <a:buFont typeface="Arial" panose="020B0604020202020204" pitchFamily="34" charset="0"/>
              <a:buChar char="•"/>
            </a:pPr>
            <a:endParaRPr lang="en-US" sz="2400" dirty="0">
              <a:gradFill>
                <a:gsLst>
                  <a:gs pos="1250">
                    <a:schemeClr val="tx1"/>
                  </a:gs>
                  <a:gs pos="99000">
                    <a:schemeClr val="tx1"/>
                  </a:gs>
                </a:gsLst>
                <a:lin ang="5400000" scaled="0"/>
              </a:gradFill>
            </a:endParaRPr>
          </a:p>
        </p:txBody>
      </p:sp>
      <p:pic>
        <p:nvPicPr>
          <p:cNvPr id="7" name="Picture 6">
            <a:extLst>
              <a:ext uri="{FF2B5EF4-FFF2-40B4-BE49-F238E27FC236}">
                <a16:creationId xmlns:a16="http://schemas.microsoft.com/office/drawing/2014/main" id="{CDCA96E0-8A99-4792-9EEC-7FAFF90D0326}"/>
              </a:ext>
            </a:extLst>
          </p:cNvPr>
          <p:cNvPicPr>
            <a:picLocks noChangeAspect="1"/>
          </p:cNvPicPr>
          <p:nvPr/>
        </p:nvPicPr>
        <p:blipFill>
          <a:blip r:embed="rId3"/>
          <a:stretch>
            <a:fillRect/>
          </a:stretch>
        </p:blipFill>
        <p:spPr>
          <a:xfrm>
            <a:off x="818413" y="2378045"/>
            <a:ext cx="10555173" cy="3115110"/>
          </a:xfrm>
          <a:prstGeom prst="rect">
            <a:avLst/>
          </a:prstGeom>
        </p:spPr>
      </p:pic>
    </p:spTree>
    <p:extLst>
      <p:ext uri="{BB962C8B-B14F-4D97-AF65-F5344CB8AC3E}">
        <p14:creationId xmlns:p14="http://schemas.microsoft.com/office/powerpoint/2010/main" val="272760750"/>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FAA-3C2F-440D-8254-2CA59AB54DBF}"/>
              </a:ext>
            </a:extLst>
          </p:cNvPr>
          <p:cNvSpPr>
            <a:spLocks noGrp="1"/>
          </p:cNvSpPr>
          <p:nvPr>
            <p:ph type="title"/>
          </p:nvPr>
        </p:nvSpPr>
        <p:spPr/>
        <p:txBody>
          <a:bodyPr/>
          <a:lstStyle/>
          <a:p>
            <a:r>
              <a:rPr lang="en-US" dirty="0"/>
              <a:t>Example: Query string-based versioning</a:t>
            </a:r>
          </a:p>
        </p:txBody>
      </p:sp>
      <p:sp>
        <p:nvSpPr>
          <p:cNvPr id="3" name="Text Placeholder 2">
            <a:extLst>
              <a:ext uri="{FF2B5EF4-FFF2-40B4-BE49-F238E27FC236}">
                <a16:creationId xmlns:a16="http://schemas.microsoft.com/office/drawing/2014/main" id="{46BD70E1-5CA2-4F35-8184-6CD807EFC1FB}"/>
              </a:ext>
            </a:extLst>
          </p:cNvPr>
          <p:cNvSpPr>
            <a:spLocks noGrp="1"/>
          </p:cNvSpPr>
          <p:nvPr>
            <p:ph type="body" sz="quarter" idx="10"/>
          </p:nvPr>
        </p:nvSpPr>
        <p:spPr>
          <a:xfrm>
            <a:off x="586390" y="1434370"/>
            <a:ext cx="11605610" cy="4210383"/>
          </a:xfrm>
        </p:spPr>
        <p:txBody>
          <a:bodyPr/>
          <a:lstStyle/>
          <a:p>
            <a:pPr marL="342900" indent="-342900">
              <a:buFont typeface="Arial" panose="020B0604020202020204" pitchFamily="34" charset="0"/>
              <a:buChar char="•"/>
            </a:pPr>
            <a:r>
              <a:rPr lang="en-US" sz="2400" dirty="0">
                <a:latin typeface="+mn-lt"/>
              </a:rPr>
              <a:t>When the query string versioning scheme is used, the version identifier needs to be included in a query string parameter for any API requests. You can specify the name of the query string parameter.</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The format of an API request URL when using query string-based versioning is: </a:t>
            </a:r>
          </a:p>
          <a:p>
            <a:r>
              <a:rPr lang="en-US" sz="2400" dirty="0">
                <a:latin typeface="+mn-lt"/>
              </a:rPr>
              <a:t>	</a:t>
            </a:r>
            <a:r>
              <a:rPr lang="en-US" sz="1800" dirty="0">
                <a:latin typeface="+mn-lt"/>
              </a:rPr>
              <a:t>https://{yourDomain}/{apiName}/{operationId}?{queryStringParameterName}={versionIdentifier}</a:t>
            </a:r>
            <a:endParaRPr lang="en-US" sz="2400" dirty="0">
              <a:latin typeface="+mn-lt"/>
            </a:endParaRP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For example, https://apis.contoso.com/products?api-version=v1 and https://apis.contoso.com/products/api-version=v2 could refer to the same products API but to versions v1 and v2 respectively.</a:t>
            </a:r>
          </a:p>
        </p:txBody>
      </p:sp>
    </p:spTree>
    <p:extLst>
      <p:ext uri="{BB962C8B-B14F-4D97-AF65-F5344CB8AC3E}">
        <p14:creationId xmlns:p14="http://schemas.microsoft.com/office/powerpoint/2010/main" val="134665246"/>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Revisions without versions</a:t>
            </a:r>
          </a:p>
        </p:txBody>
      </p:sp>
      <p:sp>
        <p:nvSpPr>
          <p:cNvPr id="6" name="TextBox 5"/>
          <p:cNvSpPr txBox="1"/>
          <p:nvPr/>
        </p:nvSpPr>
        <p:spPr>
          <a:xfrm>
            <a:off x="8097515" y="3074736"/>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7" name="TextBox 6"/>
          <p:cNvSpPr txBox="1"/>
          <p:nvPr/>
        </p:nvSpPr>
        <p:spPr>
          <a:xfrm>
            <a:off x="8097515" y="3494623"/>
            <a:ext cx="2133600" cy="35263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8" name="TextBox 7"/>
          <p:cNvSpPr txBox="1"/>
          <p:nvPr/>
        </p:nvSpPr>
        <p:spPr>
          <a:xfrm>
            <a:off x="8097515" y="3914510"/>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latin typeface="Consolas" panose="020B0609020204030204" pitchFamily="49" charset="0"/>
              </a:rPr>
              <a:t>;rev=3</a:t>
            </a:r>
            <a:endParaRPr lang="en-CA" sz="2000" err="1">
              <a:solidFill>
                <a:srgbClr val="FFFFFF"/>
              </a:solidFill>
              <a:latin typeface="Consolas" panose="020B0609020204030204" pitchFamily="49" charset="0"/>
            </a:endParaRPr>
          </a:p>
        </p:txBody>
      </p:sp>
      <p:sp>
        <p:nvSpPr>
          <p:cNvPr id="9" name="TextBox 8"/>
          <p:cNvSpPr txBox="1"/>
          <p:nvPr/>
        </p:nvSpPr>
        <p:spPr>
          <a:xfrm>
            <a:off x="8097515" y="4334397"/>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latin typeface="Consolas" panose="020B0609020204030204" pitchFamily="49" charset="0"/>
              </a:rPr>
              <a:t>;rev=4</a:t>
            </a:r>
            <a:endParaRPr lang="en-CA" sz="2000" err="1">
              <a:solidFill>
                <a:srgbClr val="FFFFFF"/>
              </a:solidFill>
              <a:latin typeface="Consolas" panose="020B0609020204030204" pitchFamily="49" charset="0"/>
            </a:endParaRPr>
          </a:p>
        </p:txBody>
      </p:sp>
      <p:sp>
        <p:nvSpPr>
          <p:cNvPr id="12" name="TextBox 11"/>
          <p:cNvSpPr txBox="1"/>
          <p:nvPr/>
        </p:nvSpPr>
        <p:spPr>
          <a:xfrm>
            <a:off x="5585765" y="3232488"/>
            <a:ext cx="2133600" cy="1280351"/>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nchor="ctr">
            <a:spAutoFit/>
          </a:bodyPr>
          <a:lstStyle/>
          <a:p>
            <a:pPr>
              <a:lnSpc>
                <a:spcPct val="90000"/>
              </a:lnSpc>
              <a:spcAft>
                <a:spcPts val="600"/>
              </a:spcAft>
            </a:pPr>
            <a:r>
              <a:rPr lang="en-US" sz="2000">
                <a:solidFill>
                  <a:srgbClr val="FFFFFF"/>
                </a:solidFill>
                <a:latin typeface="Consolas" panose="020B0609020204030204" pitchFamily="49" charset="0"/>
              </a:rPr>
              <a:t>/speakers</a:t>
            </a:r>
          </a:p>
          <a:p>
            <a:pPr>
              <a:lnSpc>
                <a:spcPct val="90000"/>
              </a:lnSpc>
              <a:spcAft>
                <a:spcPts val="600"/>
              </a:spcAft>
            </a:pPr>
            <a:r>
              <a:rPr lang="en-US" sz="2000">
                <a:solidFill>
                  <a:srgbClr val="FFFFFF"/>
                </a:solidFill>
                <a:latin typeface="Consolas" panose="020B0609020204030204" pitchFamily="49" charset="0"/>
              </a:rPr>
              <a:t>/sessions</a:t>
            </a:r>
          </a:p>
          <a:p>
            <a:pPr>
              <a:lnSpc>
                <a:spcPct val="90000"/>
              </a:lnSpc>
              <a:spcAft>
                <a:spcPts val="600"/>
              </a:spcAft>
            </a:pPr>
            <a:r>
              <a:rPr lang="en-US" sz="2000">
                <a:solidFill>
                  <a:srgbClr val="FFFFFF"/>
                </a:solidFill>
                <a:latin typeface="Consolas" panose="020B0609020204030204" pitchFamily="49" charset="0"/>
              </a:rPr>
              <a:t>/days</a:t>
            </a:r>
            <a:endParaRPr lang="en-CA" sz="2000" err="1">
              <a:solidFill>
                <a:srgbClr val="FFFFFF"/>
              </a:solidFill>
              <a:latin typeface="Consolas" panose="020B0609020204030204" pitchFamily="49" charset="0"/>
            </a:endParaRPr>
          </a:p>
        </p:txBody>
      </p:sp>
      <p:sp>
        <p:nvSpPr>
          <p:cNvPr id="13" name="TextBox 12"/>
          <p:cNvSpPr txBox="1"/>
          <p:nvPr/>
        </p:nvSpPr>
        <p:spPr>
          <a:xfrm>
            <a:off x="586390" y="3558275"/>
            <a:ext cx="3184435"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nchor="ctr">
            <a:spAutoFit/>
          </a:bodyPr>
          <a:lstStyle/>
          <a:p>
            <a:pPr algn="ctr">
              <a:lnSpc>
                <a:spcPct val="90000"/>
              </a:lnSpc>
              <a:spcAft>
                <a:spcPts val="600"/>
              </a:spcAft>
            </a:pPr>
            <a:r>
              <a:rPr lang="en-US" sz="2000">
                <a:solidFill>
                  <a:srgbClr val="FFFFFF"/>
                </a:solidFill>
                <a:latin typeface="Consolas" panose="020B0609020204030204" pitchFamily="49" charset="0"/>
              </a:rPr>
              <a:t>https://example.org/</a:t>
            </a:r>
            <a:endParaRPr lang="en-CA" sz="2000" err="1">
              <a:solidFill>
                <a:srgbClr val="FFFFFF"/>
              </a:solidFill>
              <a:latin typeface="Consolas" panose="020B0609020204030204" pitchFamily="49" charset="0"/>
            </a:endParaRPr>
          </a:p>
        </p:txBody>
      </p:sp>
      <p:sp>
        <p:nvSpPr>
          <p:cNvPr id="14" name="TextBox 13"/>
          <p:cNvSpPr txBox="1"/>
          <p:nvPr/>
        </p:nvSpPr>
        <p:spPr>
          <a:xfrm>
            <a:off x="4122532" y="3558275"/>
            <a:ext cx="1102336"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nchor="ctr">
            <a:spAutoFit/>
          </a:bodyPr>
          <a:lstStyle/>
          <a:p>
            <a:pPr algn="ctr">
              <a:lnSpc>
                <a:spcPct val="90000"/>
              </a:lnSpc>
              <a:spcAft>
                <a:spcPts val="600"/>
              </a:spcAft>
            </a:pPr>
            <a:r>
              <a:rPr lang="en-US" sz="2000">
                <a:solidFill>
                  <a:srgbClr val="FFFFFF"/>
                </a:solidFill>
                <a:latin typeface="Consolas" panose="020B0609020204030204" pitchFamily="49" charset="0"/>
              </a:rPr>
              <a:t>foo</a:t>
            </a:r>
            <a:endParaRPr lang="en-CA" sz="2000" err="1">
              <a:solidFill>
                <a:srgbClr val="FFFFFF"/>
              </a:solidFill>
              <a:latin typeface="Consolas" panose="020B0609020204030204" pitchFamily="49" charset="0"/>
            </a:endParaRPr>
          </a:p>
        </p:txBody>
      </p:sp>
      <p:cxnSp>
        <p:nvCxnSpPr>
          <p:cNvPr id="15" name="Straight Connector 14"/>
          <p:cNvCxnSpPr>
            <a:cxnSpLocks/>
          </p:cNvCxnSpPr>
          <p:nvPr/>
        </p:nvCxnSpPr>
        <p:spPr>
          <a:xfrm>
            <a:off x="586390" y="1948218"/>
            <a:ext cx="9644725" cy="2626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932633" y="1422733"/>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5396755" y="1422733"/>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17149" y="1358310"/>
            <a:ext cx="2189382"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Service Instance</a:t>
            </a:r>
            <a:endParaRPr lang="en-CA" sz="2000">
              <a:solidFill>
                <a:srgbClr val="00B0F0"/>
              </a:solidFill>
            </a:endParaRPr>
          </a:p>
        </p:txBody>
      </p:sp>
      <p:sp>
        <p:nvSpPr>
          <p:cNvPr id="21" name="TextBox 20"/>
          <p:cNvSpPr txBox="1"/>
          <p:nvPr/>
        </p:nvSpPr>
        <p:spPr>
          <a:xfrm>
            <a:off x="4296378" y="1365914"/>
            <a:ext cx="747641"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API</a:t>
            </a:r>
            <a:endParaRPr lang="en-CA" sz="2000" err="1">
              <a:solidFill>
                <a:srgbClr val="00B0F0"/>
              </a:solidFill>
            </a:endParaRPr>
          </a:p>
        </p:txBody>
      </p:sp>
      <p:sp>
        <p:nvSpPr>
          <p:cNvPr id="23" name="TextBox 22"/>
          <p:cNvSpPr txBox="1"/>
          <p:nvPr/>
        </p:nvSpPr>
        <p:spPr>
          <a:xfrm>
            <a:off x="8511924" y="1365914"/>
            <a:ext cx="1304781"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Revision</a:t>
            </a:r>
            <a:endParaRPr lang="en-CA" sz="2000">
              <a:solidFill>
                <a:srgbClr val="00B0F0"/>
              </a:solidFill>
            </a:endParaRPr>
          </a:p>
        </p:txBody>
      </p:sp>
      <p:sp>
        <p:nvSpPr>
          <p:cNvPr id="24" name="TextBox 23"/>
          <p:cNvSpPr txBox="1"/>
          <p:nvPr/>
        </p:nvSpPr>
        <p:spPr>
          <a:xfrm>
            <a:off x="5889701" y="1380652"/>
            <a:ext cx="1513876"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Operation</a:t>
            </a:r>
            <a:endParaRPr lang="en-CA" sz="2000">
              <a:solidFill>
                <a:srgbClr val="00B0F0"/>
              </a:solidFill>
            </a:endParaRPr>
          </a:p>
        </p:txBody>
      </p:sp>
      <p:cxnSp>
        <p:nvCxnSpPr>
          <p:cNvPr id="28" name="Straight Connector 27">
            <a:extLst>
              <a:ext uri="{FF2B5EF4-FFF2-40B4-BE49-F238E27FC236}">
                <a16:creationId xmlns:a16="http://schemas.microsoft.com/office/drawing/2014/main" id="{DAB799CF-838D-EF4F-9EF1-6FF62FBB0A72}"/>
              </a:ext>
            </a:extLst>
          </p:cNvPr>
          <p:cNvCxnSpPr/>
          <p:nvPr/>
        </p:nvCxnSpPr>
        <p:spPr>
          <a:xfrm flipH="1">
            <a:off x="7872175" y="1466223"/>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C3AE1F-3255-9F42-A4A0-294ECB032A39}"/>
              </a:ext>
            </a:extLst>
          </p:cNvPr>
          <p:cNvSpPr txBox="1"/>
          <p:nvPr/>
        </p:nvSpPr>
        <p:spPr>
          <a:xfrm>
            <a:off x="586390" y="5380704"/>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offline</a:t>
            </a:r>
            <a:endParaRPr lang="en-CA" sz="2000">
              <a:solidFill>
                <a:srgbClr val="FFFFFF"/>
              </a:solidFill>
            </a:endParaRPr>
          </a:p>
        </p:txBody>
      </p:sp>
      <p:sp>
        <p:nvSpPr>
          <p:cNvPr id="25" name="TextBox 24">
            <a:extLst>
              <a:ext uri="{FF2B5EF4-FFF2-40B4-BE49-F238E27FC236}">
                <a16:creationId xmlns:a16="http://schemas.microsoft.com/office/drawing/2014/main" id="{F53070E5-07D0-DE45-8D9F-9F3CAD436AE9}"/>
              </a:ext>
            </a:extLst>
          </p:cNvPr>
          <p:cNvSpPr txBox="1"/>
          <p:nvPr/>
        </p:nvSpPr>
        <p:spPr>
          <a:xfrm>
            <a:off x="586390" y="5830405"/>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online</a:t>
            </a:r>
            <a:endParaRPr lang="en-CA" sz="2000">
              <a:solidFill>
                <a:srgbClr val="FFFFFF"/>
              </a:solidFill>
            </a:endParaRPr>
          </a:p>
        </p:txBody>
      </p:sp>
      <p:sp>
        <p:nvSpPr>
          <p:cNvPr id="26" name="TextBox 25">
            <a:extLst>
              <a:ext uri="{FF2B5EF4-FFF2-40B4-BE49-F238E27FC236}">
                <a16:creationId xmlns:a16="http://schemas.microsoft.com/office/drawing/2014/main" id="{302C3007-542A-AF40-8C0E-504CB8FC0716}"/>
              </a:ext>
            </a:extLst>
          </p:cNvPr>
          <p:cNvSpPr txBox="1"/>
          <p:nvPr/>
        </p:nvSpPr>
        <p:spPr>
          <a:xfrm>
            <a:off x="586390" y="6280106"/>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current</a:t>
            </a:r>
            <a:endParaRPr lang="en-CA" sz="2000">
              <a:solidFill>
                <a:srgbClr val="FFFFFF"/>
              </a:solidFill>
            </a:endParaRPr>
          </a:p>
        </p:txBody>
      </p:sp>
    </p:spTree>
    <p:extLst>
      <p:ext uri="{BB962C8B-B14F-4D97-AF65-F5344CB8AC3E}">
        <p14:creationId xmlns:p14="http://schemas.microsoft.com/office/powerpoint/2010/main" val="1193832356"/>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3" grpId="0"/>
      <p:bldP spid="22"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Versions and revisions</a:t>
            </a:r>
          </a:p>
        </p:txBody>
      </p:sp>
      <p:sp>
        <p:nvSpPr>
          <p:cNvPr id="4" name="TextBox 3"/>
          <p:cNvSpPr txBox="1"/>
          <p:nvPr/>
        </p:nvSpPr>
        <p:spPr>
          <a:xfrm>
            <a:off x="5564914" y="2308643"/>
            <a:ext cx="1209408" cy="580159"/>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/v1</a:t>
            </a:r>
            <a:endParaRPr lang="en-CA" sz="2000" err="1">
              <a:solidFill>
                <a:srgbClr val="FFFFFF"/>
              </a:solidFill>
              <a:latin typeface="Consolas" panose="020B0609020204030204" pitchFamily="49" charset="0"/>
            </a:endParaRPr>
          </a:p>
        </p:txBody>
      </p:sp>
      <p:sp>
        <p:nvSpPr>
          <p:cNvPr id="5" name="TextBox 4"/>
          <p:cNvSpPr txBox="1"/>
          <p:nvPr/>
        </p:nvSpPr>
        <p:spPr>
          <a:xfrm>
            <a:off x="5580455" y="4648349"/>
            <a:ext cx="1209409" cy="580159"/>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/v2</a:t>
            </a:r>
            <a:endParaRPr lang="en-CA" sz="2000" err="1">
              <a:solidFill>
                <a:srgbClr val="FFFFFF"/>
              </a:solidFill>
              <a:latin typeface="Consolas" panose="020B0609020204030204" pitchFamily="49" charset="0"/>
            </a:endParaRPr>
          </a:p>
        </p:txBody>
      </p:sp>
      <p:sp>
        <p:nvSpPr>
          <p:cNvPr id="6" name="TextBox 5"/>
          <p:cNvSpPr txBox="1"/>
          <p:nvPr/>
        </p:nvSpPr>
        <p:spPr>
          <a:xfrm>
            <a:off x="7165268" y="2306716"/>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7" name="TextBox 6"/>
          <p:cNvSpPr txBox="1"/>
          <p:nvPr/>
        </p:nvSpPr>
        <p:spPr>
          <a:xfrm>
            <a:off x="7165268" y="2726603"/>
            <a:ext cx="2133600" cy="35263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8" name="TextBox 7"/>
          <p:cNvSpPr txBox="1"/>
          <p:nvPr/>
        </p:nvSpPr>
        <p:spPr>
          <a:xfrm>
            <a:off x="7165268" y="3146490"/>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;rev=3</a:t>
            </a:r>
            <a:endParaRPr lang="en-CA" sz="2000" err="1">
              <a:solidFill>
                <a:srgbClr val="FFFFFF"/>
              </a:solidFill>
              <a:latin typeface="Consolas" panose="020B0609020204030204" pitchFamily="49" charset="0"/>
            </a:endParaRPr>
          </a:p>
        </p:txBody>
      </p:sp>
      <p:sp>
        <p:nvSpPr>
          <p:cNvPr id="9" name="TextBox 8"/>
          <p:cNvSpPr txBox="1"/>
          <p:nvPr/>
        </p:nvSpPr>
        <p:spPr>
          <a:xfrm>
            <a:off x="7165268" y="3566377"/>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;rev=4</a:t>
            </a:r>
            <a:endParaRPr lang="en-CA" sz="2000" err="1">
              <a:solidFill>
                <a:srgbClr val="FFFFFF"/>
              </a:solidFill>
              <a:latin typeface="Consolas" panose="020B0609020204030204" pitchFamily="49" charset="0"/>
            </a:endParaRPr>
          </a:p>
        </p:txBody>
      </p:sp>
      <p:sp>
        <p:nvSpPr>
          <p:cNvPr id="10" name="TextBox 9"/>
          <p:cNvSpPr txBox="1"/>
          <p:nvPr/>
        </p:nvSpPr>
        <p:spPr>
          <a:xfrm>
            <a:off x="7165268" y="4648349"/>
            <a:ext cx="2133600" cy="352633"/>
          </a:xfrm>
          <a:prstGeom prst="rect">
            <a:avLst/>
          </a:prstGeom>
          <a:solidFill>
            <a:srgbClr val="3CBA54"/>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11" name="TextBox 10"/>
          <p:cNvSpPr txBox="1"/>
          <p:nvPr/>
        </p:nvSpPr>
        <p:spPr>
          <a:xfrm>
            <a:off x="7165268" y="5094555"/>
            <a:ext cx="2133600" cy="352633"/>
          </a:xfrm>
          <a:prstGeom prst="rect">
            <a:avLst/>
          </a:prstGeom>
          <a:solidFill>
            <a:srgbClr val="3CBA54"/>
          </a:solidFill>
          <a:ln w="28575">
            <a:solidFill>
              <a:srgbClr val="DB3236"/>
            </a:solid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12" name="TextBox 11"/>
          <p:cNvSpPr txBox="1"/>
          <p:nvPr/>
        </p:nvSpPr>
        <p:spPr>
          <a:xfrm>
            <a:off x="5585765" y="3272355"/>
            <a:ext cx="1691640" cy="1280351"/>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en-US" sz="2000">
                <a:solidFill>
                  <a:srgbClr val="FFFFFF"/>
                </a:solidFill>
                <a:latin typeface="Consolas" panose="020B0609020204030204" pitchFamily="49" charset="0"/>
              </a:rPr>
              <a:t>/speakers</a:t>
            </a:r>
          </a:p>
          <a:p>
            <a:pPr>
              <a:lnSpc>
                <a:spcPct val="90000"/>
              </a:lnSpc>
              <a:spcAft>
                <a:spcPts val="600"/>
              </a:spcAft>
            </a:pPr>
            <a:r>
              <a:rPr lang="en-US" sz="2000">
                <a:solidFill>
                  <a:srgbClr val="FFFFFF"/>
                </a:solidFill>
                <a:latin typeface="Consolas" panose="020B0609020204030204" pitchFamily="49" charset="0"/>
              </a:rPr>
              <a:t>/sessions</a:t>
            </a:r>
          </a:p>
          <a:p>
            <a:pPr>
              <a:lnSpc>
                <a:spcPct val="90000"/>
              </a:lnSpc>
              <a:spcAft>
                <a:spcPts val="600"/>
              </a:spcAft>
            </a:pPr>
            <a:r>
              <a:rPr lang="en-US" sz="2000">
                <a:solidFill>
                  <a:srgbClr val="FFFFFF"/>
                </a:solidFill>
                <a:latin typeface="Consolas" panose="020B0609020204030204" pitchFamily="49" charset="0"/>
              </a:rPr>
              <a:t>/days</a:t>
            </a:r>
            <a:endParaRPr lang="en-CA" sz="2000" err="1">
              <a:solidFill>
                <a:srgbClr val="FFFFFF"/>
              </a:solidFill>
              <a:latin typeface="Consolas" panose="020B0609020204030204" pitchFamily="49" charset="0"/>
            </a:endParaRPr>
          </a:p>
        </p:txBody>
      </p:sp>
      <p:sp>
        <p:nvSpPr>
          <p:cNvPr id="13" name="TextBox 12"/>
          <p:cNvSpPr txBox="1"/>
          <p:nvPr/>
        </p:nvSpPr>
        <p:spPr>
          <a:xfrm>
            <a:off x="586390" y="3632778"/>
            <a:ext cx="3184435"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https://example.org/</a:t>
            </a:r>
            <a:endParaRPr lang="en-CA" sz="2000" err="1">
              <a:solidFill>
                <a:srgbClr val="FFFFFF"/>
              </a:solidFill>
              <a:latin typeface="Consolas" panose="020B0609020204030204" pitchFamily="49" charset="0"/>
            </a:endParaRPr>
          </a:p>
        </p:txBody>
      </p:sp>
      <p:sp>
        <p:nvSpPr>
          <p:cNvPr id="14" name="TextBox 13"/>
          <p:cNvSpPr txBox="1"/>
          <p:nvPr/>
        </p:nvSpPr>
        <p:spPr>
          <a:xfrm>
            <a:off x="4122532" y="3632778"/>
            <a:ext cx="1102336"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foo</a:t>
            </a:r>
            <a:endParaRPr lang="en-CA" sz="2000" err="1">
              <a:solidFill>
                <a:srgbClr val="FFFFFF"/>
              </a:solidFill>
              <a:latin typeface="Consolas" panose="020B0609020204030204" pitchFamily="49" charset="0"/>
            </a:endParaRPr>
          </a:p>
        </p:txBody>
      </p:sp>
      <p:cxnSp>
        <p:nvCxnSpPr>
          <p:cNvPr id="15" name="Straight Connector 14"/>
          <p:cNvCxnSpPr/>
          <p:nvPr/>
        </p:nvCxnSpPr>
        <p:spPr>
          <a:xfrm>
            <a:off x="586390" y="1947672"/>
            <a:ext cx="11317709" cy="3081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932633" y="1426464"/>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5396755" y="1426464"/>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17149" y="1362456"/>
            <a:ext cx="2189382"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Service Instance</a:t>
            </a:r>
            <a:endParaRPr lang="en-CA" sz="2000">
              <a:solidFill>
                <a:srgbClr val="00B0F0"/>
              </a:solidFill>
            </a:endParaRPr>
          </a:p>
        </p:txBody>
      </p:sp>
      <p:sp>
        <p:nvSpPr>
          <p:cNvPr id="21" name="TextBox 20"/>
          <p:cNvSpPr txBox="1"/>
          <p:nvPr/>
        </p:nvSpPr>
        <p:spPr>
          <a:xfrm>
            <a:off x="4296378" y="1362456"/>
            <a:ext cx="747641"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API</a:t>
            </a:r>
            <a:endParaRPr lang="en-CA" sz="2000">
              <a:solidFill>
                <a:srgbClr val="00B0F0"/>
              </a:solidFill>
            </a:endParaRPr>
          </a:p>
        </p:txBody>
      </p:sp>
      <p:sp>
        <p:nvSpPr>
          <p:cNvPr id="22" name="TextBox 21"/>
          <p:cNvSpPr txBox="1"/>
          <p:nvPr/>
        </p:nvSpPr>
        <p:spPr>
          <a:xfrm>
            <a:off x="5617200" y="1362456"/>
            <a:ext cx="1206099"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Version</a:t>
            </a:r>
            <a:endParaRPr lang="en-CA" sz="2000">
              <a:solidFill>
                <a:srgbClr val="00B0F0"/>
              </a:solidFill>
            </a:endParaRPr>
          </a:p>
        </p:txBody>
      </p:sp>
      <p:sp>
        <p:nvSpPr>
          <p:cNvPr id="23" name="TextBox 22"/>
          <p:cNvSpPr txBox="1"/>
          <p:nvPr/>
        </p:nvSpPr>
        <p:spPr>
          <a:xfrm>
            <a:off x="7583567" y="1362456"/>
            <a:ext cx="1304781"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Revision</a:t>
            </a:r>
            <a:endParaRPr lang="en-CA" sz="2000" err="1">
              <a:solidFill>
                <a:srgbClr val="00B0F0"/>
              </a:solidFill>
            </a:endParaRPr>
          </a:p>
        </p:txBody>
      </p:sp>
      <p:sp>
        <p:nvSpPr>
          <p:cNvPr id="24" name="TextBox 23"/>
          <p:cNvSpPr txBox="1"/>
          <p:nvPr/>
        </p:nvSpPr>
        <p:spPr>
          <a:xfrm>
            <a:off x="5484645" y="912183"/>
            <a:ext cx="1513876" cy="572464"/>
          </a:xfrm>
          <a:prstGeom prst="rect">
            <a:avLst/>
          </a:prstGeom>
          <a:noFill/>
        </p:spPr>
        <p:txBody>
          <a:bodyPr wrap="none" lIns="182880" tIns="146304" rIns="182880" bIns="146304" rtlCol="0">
            <a:spAutoFit/>
          </a:bodyPr>
          <a:lstStyle/>
          <a:p>
            <a:pPr>
              <a:lnSpc>
                <a:spcPct val="90000"/>
              </a:lnSpc>
              <a:spcAft>
                <a:spcPts val="600"/>
              </a:spcAft>
            </a:pPr>
            <a:r>
              <a:rPr lang="en-US" sz="2000">
                <a:solidFill>
                  <a:srgbClr val="00B0F0"/>
                </a:solidFill>
              </a:rPr>
              <a:t>Operation</a:t>
            </a:r>
            <a:endParaRPr lang="en-CA" sz="2000">
              <a:solidFill>
                <a:srgbClr val="00B0F0"/>
              </a:solidFill>
            </a:endParaRPr>
          </a:p>
        </p:txBody>
      </p:sp>
      <p:sp>
        <p:nvSpPr>
          <p:cNvPr id="25" name="TextBox 24">
            <a:extLst>
              <a:ext uri="{FF2B5EF4-FFF2-40B4-BE49-F238E27FC236}">
                <a16:creationId xmlns:a16="http://schemas.microsoft.com/office/drawing/2014/main" id="{95392B2E-29A8-504C-AEF4-D493A2F1AFD2}"/>
              </a:ext>
            </a:extLst>
          </p:cNvPr>
          <p:cNvSpPr txBox="1"/>
          <p:nvPr/>
        </p:nvSpPr>
        <p:spPr>
          <a:xfrm>
            <a:off x="9734882" y="4648349"/>
            <a:ext cx="1695469" cy="1634294"/>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en-US" sz="2000">
                <a:solidFill>
                  <a:srgbClr val="FFFFFF"/>
                </a:solidFill>
                <a:latin typeface="Consolas" panose="020B0609020204030204" pitchFamily="49" charset="0"/>
              </a:rPr>
              <a:t>/events</a:t>
            </a:r>
          </a:p>
          <a:p>
            <a:pPr>
              <a:lnSpc>
                <a:spcPct val="90000"/>
              </a:lnSpc>
              <a:spcAft>
                <a:spcPts val="600"/>
              </a:spcAft>
            </a:pPr>
            <a:r>
              <a:rPr lang="en-US" sz="2000">
                <a:solidFill>
                  <a:srgbClr val="FFFFFF"/>
                </a:solidFill>
                <a:latin typeface="Consolas" panose="020B0609020204030204" pitchFamily="49" charset="0"/>
              </a:rPr>
              <a:t>/speakers</a:t>
            </a:r>
          </a:p>
          <a:p>
            <a:pPr>
              <a:lnSpc>
                <a:spcPct val="90000"/>
              </a:lnSpc>
              <a:spcAft>
                <a:spcPts val="600"/>
              </a:spcAft>
            </a:pPr>
            <a:r>
              <a:rPr lang="en-US" sz="2000">
                <a:solidFill>
                  <a:srgbClr val="FFFFFF"/>
                </a:solidFill>
                <a:latin typeface="Consolas" panose="020B0609020204030204" pitchFamily="49" charset="0"/>
              </a:rPr>
              <a:t>/sessions</a:t>
            </a:r>
          </a:p>
          <a:p>
            <a:pPr>
              <a:lnSpc>
                <a:spcPct val="90000"/>
              </a:lnSpc>
              <a:spcAft>
                <a:spcPts val="600"/>
              </a:spcAft>
            </a:pPr>
            <a:r>
              <a:rPr lang="en-US" sz="2000">
                <a:solidFill>
                  <a:srgbClr val="FFFFFF"/>
                </a:solidFill>
                <a:latin typeface="Consolas" panose="020B0609020204030204" pitchFamily="49" charset="0"/>
              </a:rPr>
              <a:t>/venues</a:t>
            </a:r>
            <a:endParaRPr lang="en-CA" sz="2000">
              <a:solidFill>
                <a:srgbClr val="FFFFFF"/>
              </a:solidFill>
              <a:latin typeface="Consolas" panose="020B0609020204030204" pitchFamily="49" charset="0"/>
            </a:endParaRPr>
          </a:p>
        </p:txBody>
      </p:sp>
      <p:cxnSp>
        <p:nvCxnSpPr>
          <p:cNvPr id="26" name="Straight Connector 25">
            <a:extLst>
              <a:ext uri="{FF2B5EF4-FFF2-40B4-BE49-F238E27FC236}">
                <a16:creationId xmlns:a16="http://schemas.microsoft.com/office/drawing/2014/main" id="{2565F00A-A8D1-B645-9508-2DF7975BCEDF}"/>
              </a:ext>
            </a:extLst>
          </p:cNvPr>
          <p:cNvCxnSpPr/>
          <p:nvPr/>
        </p:nvCxnSpPr>
        <p:spPr>
          <a:xfrm flipH="1">
            <a:off x="9494342" y="1426464"/>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7408FE-AE91-D54B-BBC0-57B282BE283C}"/>
              </a:ext>
            </a:extLst>
          </p:cNvPr>
          <p:cNvCxnSpPr/>
          <p:nvPr/>
        </p:nvCxnSpPr>
        <p:spPr>
          <a:xfrm flipH="1">
            <a:off x="6963653" y="1429704"/>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748418F-C02A-B54D-B65A-B1BADD787B40}"/>
              </a:ext>
            </a:extLst>
          </p:cNvPr>
          <p:cNvSpPr txBox="1"/>
          <p:nvPr/>
        </p:nvSpPr>
        <p:spPr>
          <a:xfrm>
            <a:off x="586390" y="5380704"/>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offline</a:t>
            </a:r>
            <a:endParaRPr lang="en-CA" sz="2000">
              <a:solidFill>
                <a:srgbClr val="FFFFFF"/>
              </a:solidFill>
            </a:endParaRPr>
          </a:p>
        </p:txBody>
      </p:sp>
      <p:sp>
        <p:nvSpPr>
          <p:cNvPr id="29" name="TextBox 28">
            <a:extLst>
              <a:ext uri="{FF2B5EF4-FFF2-40B4-BE49-F238E27FC236}">
                <a16:creationId xmlns:a16="http://schemas.microsoft.com/office/drawing/2014/main" id="{5432FB18-EC20-B346-9941-F14FDF435983}"/>
              </a:ext>
            </a:extLst>
          </p:cNvPr>
          <p:cNvSpPr txBox="1"/>
          <p:nvPr/>
        </p:nvSpPr>
        <p:spPr>
          <a:xfrm>
            <a:off x="586390" y="5830405"/>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online</a:t>
            </a:r>
            <a:endParaRPr lang="en-CA" sz="2000">
              <a:solidFill>
                <a:srgbClr val="FFFFFF"/>
              </a:solidFill>
            </a:endParaRPr>
          </a:p>
        </p:txBody>
      </p:sp>
      <p:sp>
        <p:nvSpPr>
          <p:cNvPr id="30" name="TextBox 29">
            <a:extLst>
              <a:ext uri="{FF2B5EF4-FFF2-40B4-BE49-F238E27FC236}">
                <a16:creationId xmlns:a16="http://schemas.microsoft.com/office/drawing/2014/main" id="{460A7B77-F9D4-B842-A611-FFA4A18F1B53}"/>
              </a:ext>
            </a:extLst>
          </p:cNvPr>
          <p:cNvSpPr txBox="1"/>
          <p:nvPr/>
        </p:nvSpPr>
        <p:spPr>
          <a:xfrm>
            <a:off x="586390" y="6280106"/>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chor="ctr">
            <a:noAutofit/>
          </a:bodyPr>
          <a:lstStyle/>
          <a:p>
            <a:pPr algn="ctr">
              <a:lnSpc>
                <a:spcPct val="90000"/>
              </a:lnSpc>
              <a:spcAft>
                <a:spcPts val="600"/>
              </a:spcAft>
            </a:pPr>
            <a:r>
              <a:rPr lang="en-US" sz="2000">
                <a:solidFill>
                  <a:srgbClr val="FFFFFF"/>
                </a:solidFill>
              </a:rPr>
              <a:t>current</a:t>
            </a:r>
            <a:endParaRPr lang="en-CA" sz="2000">
              <a:solidFill>
                <a:srgbClr val="FFFFFF"/>
              </a:solidFill>
            </a:endParaRPr>
          </a:p>
        </p:txBody>
      </p:sp>
    </p:spTree>
    <p:extLst>
      <p:ext uri="{BB962C8B-B14F-4D97-AF65-F5344CB8AC3E}">
        <p14:creationId xmlns:p14="http://schemas.microsoft.com/office/powerpoint/2010/main" val="31151325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289 2.22222E-6 L 0.32044 2.22222E-6 " pathEditMode="relative" rAng="0" ptsTypes="AA">
                                      <p:cBhvr>
                                        <p:cTn id="6" dur="2000" fill="hold"/>
                                        <p:tgtEl>
                                          <p:spTgt spid="24"/>
                                        </p:tgtEl>
                                        <p:attrNameLst>
                                          <p:attrName>ppt_x</p:attrName>
                                          <p:attrName>ppt_y</p:attrName>
                                        </p:attrNameLst>
                                      </p:cBhvr>
                                      <p:rCtr x="16667" y="0"/>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50" presetClass="path" presetSubtype="0" accel="50000" decel="50000" fill="hold" grpId="0" nodeType="withEffect">
                                  <p:stCondLst>
                                    <p:cond delay="0"/>
                                  </p:stCondLst>
                                  <p:childTnLst>
                                    <p:animMotion origin="layout" path="M -3.95833E-6 0.00625 L 0.17123 0.00625 C 0.24779 0.00625 0.34271 -0.03588 0.34271 -0.06921 L 0.34271 -0.14398 " pathEditMode="relative" rAng="0" ptsTypes="AAAA">
                                      <p:cBhvr>
                                        <p:cTn id="39" dur="2000" fill="hold"/>
                                        <p:tgtEl>
                                          <p:spTgt spid="12"/>
                                        </p:tgtEl>
                                        <p:attrNameLst>
                                          <p:attrName>ppt_x</p:attrName>
                                          <p:attrName>ppt_y</p:attrName>
                                        </p:attrNameLst>
                                      </p:cBhvr>
                                      <p:rCtr x="17135" y="-7523"/>
                                    </p:animMotion>
                                  </p:childTnLst>
                                </p:cTn>
                              </p:par>
                            </p:childTnLst>
                          </p:cTn>
                        </p:par>
                        <p:par>
                          <p:cTn id="40" fill="hold">
                            <p:stCondLst>
                              <p:cond delay="4000"/>
                            </p:stCondLst>
                            <p:childTnLst>
                              <p:par>
                                <p:cTn id="41" presetID="9"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par>
                          <p:cTn id="44" fill="hold">
                            <p:stCondLst>
                              <p:cond delay="4500"/>
                            </p:stCondLst>
                            <p:childTnLst>
                              <p:par>
                                <p:cTn id="45" presetID="9"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par>
                                <p:cTn id="48" presetID="9"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dissolve">
                                      <p:cBhvr>
                                        <p:cTn id="50" dur="500"/>
                                        <p:tgtEl>
                                          <p:spTgt spid="2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dissolve">
                                      <p:cBhvr>
                                        <p:cTn id="53" dur="500"/>
                                        <p:tgtEl>
                                          <p:spTgt spid="2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dissolve">
                                      <p:cBhvr>
                                        <p:cTn id="5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2" grpId="0"/>
      <p:bldP spid="23" grpId="0"/>
      <p:bldP spid="24" grpId="0"/>
      <p:bldP spid="25"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613195"/>
            <a:ext cx="11349541" cy="71864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accent3">
                    <a:lumMod val="40000"/>
                    <a:lumOff val="60000"/>
                  </a:schemeClr>
                </a:solidFill>
              </a:rPr>
              <a:t>Agenda</a:t>
            </a:r>
          </a:p>
        </p:txBody>
      </p:sp>
      <p:sp>
        <p:nvSpPr>
          <p:cNvPr id="4" name="Text Placeholder 2">
            <a:extLst>
              <a:ext uri="{FF2B5EF4-FFF2-40B4-BE49-F238E27FC236}">
                <a16:creationId xmlns:a16="http://schemas.microsoft.com/office/drawing/2014/main" id="{5D8AA103-A232-4B11-B134-7D1AC5E0C9A7}"/>
              </a:ext>
            </a:extLst>
          </p:cNvPr>
          <p:cNvSpPr txBox="1">
            <a:spLocks/>
          </p:cNvSpPr>
          <p:nvPr/>
        </p:nvSpPr>
        <p:spPr>
          <a:xfrm>
            <a:off x="269302" y="1574464"/>
            <a:ext cx="11018520" cy="467034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r>
              <a:rPr lang="en-US" sz="2800" b="1" dirty="0">
                <a:solidFill>
                  <a:schemeClr val="bg1"/>
                </a:solidFill>
              </a:rPr>
              <a:t>Overview of Azure API Management</a:t>
            </a:r>
          </a:p>
          <a:p>
            <a:pPr marL="285750" indent="-285750"/>
            <a:r>
              <a:rPr lang="en-US" sz="2800" b="1" dirty="0">
                <a:solidFill>
                  <a:schemeClr val="bg1"/>
                </a:solidFill>
              </a:rPr>
              <a:t>Users, products, and group</a:t>
            </a:r>
          </a:p>
          <a:p>
            <a:pPr marL="285750" indent="-285750"/>
            <a:r>
              <a:rPr lang="en-US" sz="2800" b="1" dirty="0">
                <a:solidFill>
                  <a:schemeClr val="bg1"/>
                </a:solidFill>
              </a:rPr>
              <a:t>Developer Portal</a:t>
            </a:r>
          </a:p>
          <a:p>
            <a:pPr marL="285750" indent="-285750"/>
            <a:r>
              <a:rPr lang="en-US" sz="2800" b="1" dirty="0">
                <a:solidFill>
                  <a:schemeClr val="bg1"/>
                </a:solidFill>
              </a:rPr>
              <a:t>Mock an API Response</a:t>
            </a:r>
          </a:p>
          <a:p>
            <a:pPr marL="285750" indent="-285750"/>
            <a:r>
              <a:rPr lang="en-US" sz="2800" b="1" dirty="0">
                <a:solidFill>
                  <a:schemeClr val="bg1"/>
                </a:solidFill>
              </a:rPr>
              <a:t>Version &amp; Revisions</a:t>
            </a:r>
          </a:p>
          <a:p>
            <a:pPr marL="285750" indent="-285750"/>
            <a:r>
              <a:rPr lang="en-US" sz="2800" b="1" dirty="0">
                <a:solidFill>
                  <a:schemeClr val="bg1"/>
                </a:solidFill>
              </a:rPr>
              <a:t>Policies</a:t>
            </a:r>
          </a:p>
          <a:p>
            <a:pPr marL="285750" indent="-285750"/>
            <a:r>
              <a:rPr lang="en-US" sz="2800" b="1" dirty="0">
                <a:solidFill>
                  <a:schemeClr val="bg1"/>
                </a:solidFill>
              </a:rPr>
              <a:t>API Caching</a:t>
            </a:r>
          </a:p>
          <a:p>
            <a:pPr marL="285750" indent="-285750"/>
            <a:r>
              <a:rPr lang="en-US" sz="2800" b="1" dirty="0">
                <a:solidFill>
                  <a:schemeClr val="bg1"/>
                </a:solidFill>
              </a:rPr>
              <a:t>API Monitoring</a:t>
            </a:r>
          </a:p>
          <a:p>
            <a:pPr marL="285750" indent="-285750"/>
            <a:r>
              <a:rPr lang="en-US" sz="2800" b="1" dirty="0">
                <a:solidFill>
                  <a:schemeClr val="bg1"/>
                </a:solidFill>
              </a:rPr>
              <a:t>Azure Functions as an API</a:t>
            </a:r>
          </a:p>
        </p:txBody>
      </p:sp>
    </p:spTree>
    <p:extLst>
      <p:ext uri="{BB962C8B-B14F-4D97-AF65-F5344CB8AC3E}">
        <p14:creationId xmlns:p14="http://schemas.microsoft.com/office/powerpoint/2010/main" val="40868043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59A1-5147-48FC-BF96-90870E78FC6C}"/>
              </a:ext>
            </a:extLst>
          </p:cNvPr>
          <p:cNvSpPr>
            <a:spLocks noGrp="1"/>
          </p:cNvSpPr>
          <p:nvPr>
            <p:ph type="title"/>
          </p:nvPr>
        </p:nvSpPr>
        <p:spPr/>
        <p:txBody>
          <a:bodyPr/>
          <a:lstStyle/>
          <a:p>
            <a:r>
              <a:rPr lang="en-US" dirty="0"/>
              <a:t>Accessing specific revisions</a:t>
            </a:r>
          </a:p>
        </p:txBody>
      </p:sp>
      <p:sp>
        <p:nvSpPr>
          <p:cNvPr id="3" name="Text Placeholder 2">
            <a:extLst>
              <a:ext uri="{FF2B5EF4-FFF2-40B4-BE49-F238E27FC236}">
                <a16:creationId xmlns:a16="http://schemas.microsoft.com/office/drawing/2014/main" id="{12E974C4-76A1-4DE7-AA6B-6BBE07CFC5D2}"/>
              </a:ext>
            </a:extLst>
          </p:cNvPr>
          <p:cNvSpPr>
            <a:spLocks noGrp="1"/>
          </p:cNvSpPr>
          <p:nvPr>
            <p:ph type="body" sz="quarter" idx="10"/>
          </p:nvPr>
        </p:nvSpPr>
        <p:spPr>
          <a:xfrm>
            <a:off x="586390" y="1434370"/>
            <a:ext cx="11018520" cy="3619452"/>
          </a:xfrm>
        </p:spPr>
        <p:txBody>
          <a:bodyPr/>
          <a:lstStyle/>
          <a:p>
            <a:pPr marL="342900" indent="-342900">
              <a:buFont typeface="Arial" panose="020B0604020202020204" pitchFamily="34" charset="0"/>
              <a:buChar char="•"/>
            </a:pPr>
            <a:r>
              <a:rPr lang="en-US" sz="2400" dirty="0">
                <a:latin typeface="+mn-lt"/>
              </a:rPr>
              <a:t>Each revision to your API can be accessed using a specially formed URL. </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Append ;rev={</a:t>
            </a:r>
            <a:r>
              <a:rPr lang="en-US" sz="2400" dirty="0" err="1">
                <a:latin typeface="+mn-lt"/>
              </a:rPr>
              <a:t>revisionNumber</a:t>
            </a:r>
            <a:r>
              <a:rPr lang="en-US" sz="2400" dirty="0">
                <a:latin typeface="+mn-lt"/>
              </a:rPr>
              <a:t>} at the end of your API URL, but before the query string, to access a specific revision of that API. </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For example, you might use this URL to access revision 3 of the customers API:</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https://apis.contoso.com/customers;</a:t>
            </a:r>
            <a:r>
              <a:rPr lang="en-US" sz="2400" dirty="0">
                <a:solidFill>
                  <a:srgbClr val="FF0000"/>
                </a:solidFill>
                <a:latin typeface="+mn-lt"/>
              </a:rPr>
              <a:t>rev=3</a:t>
            </a:r>
            <a:r>
              <a:rPr lang="en-US" sz="2400" dirty="0">
                <a:latin typeface="+mn-lt"/>
              </a:rPr>
              <a:t>?customerId=123</a:t>
            </a:r>
          </a:p>
        </p:txBody>
      </p:sp>
    </p:spTree>
    <p:extLst>
      <p:ext uri="{BB962C8B-B14F-4D97-AF65-F5344CB8AC3E}">
        <p14:creationId xmlns:p14="http://schemas.microsoft.com/office/powerpoint/2010/main" val="198648391"/>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B5C5-F2DB-4342-91FB-C72ABFF1A7E3}"/>
              </a:ext>
            </a:extLst>
          </p:cNvPr>
          <p:cNvSpPr>
            <a:spLocks noGrp="1"/>
          </p:cNvSpPr>
          <p:nvPr>
            <p:ph type="title"/>
          </p:nvPr>
        </p:nvSpPr>
        <p:spPr/>
        <p:txBody>
          <a:bodyPr/>
          <a:lstStyle/>
          <a:p>
            <a:r>
              <a:rPr lang="en-US" dirty="0"/>
              <a:t>Developer portal</a:t>
            </a:r>
          </a:p>
        </p:txBody>
      </p:sp>
      <p:sp>
        <p:nvSpPr>
          <p:cNvPr id="3" name="Text Placeholder 2">
            <a:extLst>
              <a:ext uri="{FF2B5EF4-FFF2-40B4-BE49-F238E27FC236}">
                <a16:creationId xmlns:a16="http://schemas.microsoft.com/office/drawing/2014/main" id="{39C10CF4-997D-455F-B4BA-567E8E589858}"/>
              </a:ext>
            </a:extLst>
          </p:cNvPr>
          <p:cNvSpPr>
            <a:spLocks noGrp="1"/>
          </p:cNvSpPr>
          <p:nvPr>
            <p:ph type="body" sz="quarter" idx="10"/>
          </p:nvPr>
        </p:nvSpPr>
        <p:spPr>
          <a:xfrm>
            <a:off x="586390" y="1434370"/>
            <a:ext cx="11018520" cy="861774"/>
          </a:xfrm>
        </p:spPr>
        <p:txBody>
          <a:bodyPr/>
          <a:lstStyle/>
          <a:p>
            <a:r>
              <a:rPr lang="en-US" dirty="0"/>
              <a:t>The details of an API also show a list of all of the versions of that API. An Original version is displayed without a version identifier.</a:t>
            </a:r>
          </a:p>
        </p:txBody>
      </p:sp>
      <p:pic>
        <p:nvPicPr>
          <p:cNvPr id="5" name="Picture 4">
            <a:extLst>
              <a:ext uri="{FF2B5EF4-FFF2-40B4-BE49-F238E27FC236}">
                <a16:creationId xmlns:a16="http://schemas.microsoft.com/office/drawing/2014/main" id="{066D527C-A558-45E3-8656-BCB3A3DAB3BC}"/>
              </a:ext>
            </a:extLst>
          </p:cNvPr>
          <p:cNvPicPr>
            <a:picLocks noChangeAspect="1"/>
          </p:cNvPicPr>
          <p:nvPr/>
        </p:nvPicPr>
        <p:blipFill>
          <a:blip r:embed="rId2"/>
          <a:stretch>
            <a:fillRect/>
          </a:stretch>
        </p:blipFill>
        <p:spPr>
          <a:xfrm>
            <a:off x="848758" y="3396974"/>
            <a:ext cx="5512858" cy="3171515"/>
          </a:xfrm>
          <a:prstGeom prst="rect">
            <a:avLst/>
          </a:prstGeom>
        </p:spPr>
      </p:pic>
      <p:pic>
        <p:nvPicPr>
          <p:cNvPr id="7" name="Picture 6">
            <a:extLst>
              <a:ext uri="{FF2B5EF4-FFF2-40B4-BE49-F238E27FC236}">
                <a16:creationId xmlns:a16="http://schemas.microsoft.com/office/drawing/2014/main" id="{15FF1A6D-A931-4FE7-A2BB-42ADBBC305C4}"/>
              </a:ext>
            </a:extLst>
          </p:cNvPr>
          <p:cNvPicPr>
            <a:picLocks noChangeAspect="1"/>
          </p:cNvPicPr>
          <p:nvPr/>
        </p:nvPicPr>
        <p:blipFill>
          <a:blip r:embed="rId3"/>
          <a:stretch>
            <a:fillRect/>
          </a:stretch>
        </p:blipFill>
        <p:spPr>
          <a:xfrm>
            <a:off x="6383514" y="4376607"/>
            <a:ext cx="5557024" cy="1212247"/>
          </a:xfrm>
          <a:prstGeom prst="rect">
            <a:avLst/>
          </a:prstGeom>
        </p:spPr>
      </p:pic>
    </p:spTree>
    <p:extLst>
      <p:ext uri="{BB962C8B-B14F-4D97-AF65-F5344CB8AC3E}">
        <p14:creationId xmlns:p14="http://schemas.microsoft.com/office/powerpoint/2010/main" val="4750952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9E98-E374-429E-B436-DA731548EFC3}"/>
              </a:ext>
            </a:extLst>
          </p:cNvPr>
          <p:cNvSpPr>
            <a:spLocks noGrp="1"/>
          </p:cNvSpPr>
          <p:nvPr>
            <p:ph type="title"/>
          </p:nvPr>
        </p:nvSpPr>
        <p:spPr/>
        <p:txBody>
          <a:bodyPr/>
          <a:lstStyle/>
          <a:p>
            <a:r>
              <a:rPr lang="en-US" dirty="0"/>
              <a:t>Developer portal</a:t>
            </a:r>
          </a:p>
        </p:txBody>
      </p:sp>
      <p:sp>
        <p:nvSpPr>
          <p:cNvPr id="3" name="Text Placeholder 2">
            <a:extLst>
              <a:ext uri="{FF2B5EF4-FFF2-40B4-BE49-F238E27FC236}">
                <a16:creationId xmlns:a16="http://schemas.microsoft.com/office/drawing/2014/main" id="{80F0CC61-4D87-4FB8-B9F1-C1C17CF6E916}"/>
              </a:ext>
            </a:extLst>
          </p:cNvPr>
          <p:cNvSpPr>
            <a:spLocks noGrp="1"/>
          </p:cNvSpPr>
          <p:nvPr>
            <p:ph type="body" sz="quarter" idx="10"/>
          </p:nvPr>
        </p:nvSpPr>
        <p:spPr>
          <a:xfrm>
            <a:off x="586390" y="1434370"/>
            <a:ext cx="11018520" cy="430887"/>
          </a:xfrm>
        </p:spPr>
        <p:txBody>
          <a:bodyPr/>
          <a:lstStyle/>
          <a:p>
            <a:r>
              <a:rPr lang="en-US" dirty="0"/>
              <a:t>The developer portal lists each version of an API separately.</a:t>
            </a:r>
          </a:p>
        </p:txBody>
      </p:sp>
      <p:pic>
        <p:nvPicPr>
          <p:cNvPr id="5" name="Picture 4">
            <a:extLst>
              <a:ext uri="{FF2B5EF4-FFF2-40B4-BE49-F238E27FC236}">
                <a16:creationId xmlns:a16="http://schemas.microsoft.com/office/drawing/2014/main" id="{766B197A-F35B-4461-8080-17C9E039528E}"/>
              </a:ext>
            </a:extLst>
          </p:cNvPr>
          <p:cNvPicPr>
            <a:picLocks noChangeAspect="1"/>
          </p:cNvPicPr>
          <p:nvPr/>
        </p:nvPicPr>
        <p:blipFill>
          <a:blip r:embed="rId2"/>
          <a:stretch>
            <a:fillRect/>
          </a:stretch>
        </p:blipFill>
        <p:spPr>
          <a:xfrm>
            <a:off x="791736" y="3222714"/>
            <a:ext cx="9292683" cy="2734216"/>
          </a:xfrm>
          <a:prstGeom prst="rect">
            <a:avLst/>
          </a:prstGeom>
        </p:spPr>
      </p:pic>
    </p:spTree>
    <p:extLst>
      <p:ext uri="{BB962C8B-B14F-4D97-AF65-F5344CB8AC3E}">
        <p14:creationId xmlns:p14="http://schemas.microsoft.com/office/powerpoint/2010/main" val="22380605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05</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Create and update a new revision</a:t>
            </a:r>
          </a:p>
          <a:p>
            <a:pPr marL="685800" indent="-685800">
              <a:buFont typeface="Arial" panose="020B0604020202020204" pitchFamily="34" charset="0"/>
              <a:buChar char="•"/>
            </a:pPr>
            <a:r>
              <a:rPr lang="en-US" sz="4000" dirty="0">
                <a:solidFill>
                  <a:schemeClr val="bg1"/>
                </a:solidFill>
              </a:rPr>
              <a:t>Create a new version</a:t>
            </a:r>
          </a:p>
          <a:p>
            <a:pPr marL="685800" indent="-6858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Tree>
    <p:extLst>
      <p:ext uri="{BB962C8B-B14F-4D97-AF65-F5344CB8AC3E}">
        <p14:creationId xmlns:p14="http://schemas.microsoft.com/office/powerpoint/2010/main" val="3833866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Policies</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29853901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51B7-A550-476D-B5D3-BFF2F5210752}"/>
              </a:ext>
            </a:extLst>
          </p:cNvPr>
          <p:cNvSpPr>
            <a:spLocks noGrp="1"/>
          </p:cNvSpPr>
          <p:nvPr>
            <p:ph type="title"/>
          </p:nvPr>
        </p:nvSpPr>
        <p:spPr/>
        <p:txBody>
          <a:bodyPr/>
          <a:lstStyle/>
          <a:p>
            <a:r>
              <a:rPr lang="en-US" dirty="0"/>
              <a:t>Understanding policy configuration</a:t>
            </a:r>
          </a:p>
        </p:txBody>
      </p:sp>
      <p:sp>
        <p:nvSpPr>
          <p:cNvPr id="3" name="Text Placeholder 2">
            <a:extLst>
              <a:ext uri="{FF2B5EF4-FFF2-40B4-BE49-F238E27FC236}">
                <a16:creationId xmlns:a16="http://schemas.microsoft.com/office/drawing/2014/main" id="{18D6D1DF-9E00-4B1C-B2F1-F040190E951A}"/>
              </a:ext>
            </a:extLst>
          </p:cNvPr>
          <p:cNvSpPr>
            <a:spLocks noGrp="1"/>
          </p:cNvSpPr>
          <p:nvPr>
            <p:ph type="body" sz="quarter" idx="10"/>
          </p:nvPr>
        </p:nvSpPr>
        <p:spPr>
          <a:xfrm>
            <a:off x="586390" y="1434370"/>
            <a:ext cx="4654683" cy="4985980"/>
          </a:xfrm>
        </p:spPr>
        <p:txBody>
          <a:bodyPr/>
          <a:lstStyle/>
          <a:p>
            <a:pPr marL="342900" indent="-342900">
              <a:buFont typeface="Arial" panose="020B0604020202020204" pitchFamily="34" charset="0"/>
              <a:buChar char="•"/>
            </a:pPr>
            <a:r>
              <a:rPr lang="en-US" sz="2000" dirty="0"/>
              <a:t>The </a:t>
            </a:r>
            <a:r>
              <a:rPr lang="en-US" sz="2000" b="1" dirty="0"/>
              <a:t>policy definition </a:t>
            </a:r>
            <a:r>
              <a:rPr lang="en-US" sz="2000" dirty="0"/>
              <a:t>is a simple XML document that describes a sequence of inbound and outbound statements.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XML can be edited directly in the definition window.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list of statements is provided to the right and statements applicable to the current scope are enabled and highlighted.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configuration is divided into inbound, backend, outbound, and on-error. </a:t>
            </a:r>
          </a:p>
        </p:txBody>
      </p:sp>
      <p:sp>
        <p:nvSpPr>
          <p:cNvPr id="5" name="TextBox 4">
            <a:extLst>
              <a:ext uri="{FF2B5EF4-FFF2-40B4-BE49-F238E27FC236}">
                <a16:creationId xmlns:a16="http://schemas.microsoft.com/office/drawing/2014/main" id="{D8D19019-B00F-461C-971B-1958B939FB1D}"/>
              </a:ext>
            </a:extLst>
          </p:cNvPr>
          <p:cNvSpPr txBox="1"/>
          <p:nvPr/>
        </p:nvSpPr>
        <p:spPr>
          <a:xfrm>
            <a:off x="5430643" y="1434370"/>
            <a:ext cx="7984273" cy="3046988"/>
          </a:xfrm>
          <a:prstGeom prst="rect">
            <a:avLst/>
          </a:prstGeom>
          <a:noFill/>
        </p:spPr>
        <p:txBody>
          <a:bodyPr wrap="square">
            <a:spAutoFit/>
          </a:bodyPr>
          <a:lstStyle/>
          <a:p>
            <a:r>
              <a:rPr lang="en-US" sz="1200" dirty="0"/>
              <a:t>&lt;policies&gt;</a:t>
            </a:r>
          </a:p>
          <a:p>
            <a:r>
              <a:rPr lang="en-US" sz="1200" dirty="0"/>
              <a:t>  &lt;inbound&gt;</a:t>
            </a:r>
          </a:p>
          <a:p>
            <a:r>
              <a:rPr lang="en-US" sz="1200" dirty="0"/>
              <a:t>    &lt;!-- statements to be applied to the request go here --&gt;</a:t>
            </a:r>
          </a:p>
          <a:p>
            <a:r>
              <a:rPr lang="en-US" sz="1200" dirty="0"/>
              <a:t>&lt;rate-limit-by-key calls=“3” renewal-period=“60” counter-key=“@(</a:t>
            </a:r>
            <a:r>
              <a:rPr lang="en-US" sz="1200" dirty="0" err="1"/>
              <a:t>context.Request.IpAddress</a:t>
            </a:r>
            <a:r>
              <a:rPr lang="en-US" sz="1200" dirty="0"/>
              <a:t>)” /&gt;</a:t>
            </a:r>
          </a:p>
          <a:p>
            <a:r>
              <a:rPr lang="en-US" sz="1200" dirty="0"/>
              <a:t>  &lt;/inbound&gt;</a:t>
            </a:r>
          </a:p>
          <a:p>
            <a:r>
              <a:rPr lang="en-US" sz="1200" dirty="0"/>
              <a:t>  &lt;backend&gt;</a:t>
            </a:r>
          </a:p>
          <a:p>
            <a:r>
              <a:rPr lang="en-US" sz="1200" dirty="0"/>
              <a:t>    &lt;!-- statements to be applied before the request is forwarded to </a:t>
            </a:r>
          </a:p>
          <a:p>
            <a:r>
              <a:rPr lang="en-US" sz="1200" dirty="0"/>
              <a:t>         the backend service go here --&gt;</a:t>
            </a:r>
          </a:p>
          <a:p>
            <a:r>
              <a:rPr lang="en-US" sz="1200" dirty="0"/>
              <a:t>  &lt;/backend&gt;</a:t>
            </a:r>
          </a:p>
          <a:p>
            <a:r>
              <a:rPr lang="en-US" sz="1200" dirty="0"/>
              <a:t>  &lt;outbound&gt;</a:t>
            </a:r>
          </a:p>
          <a:p>
            <a:r>
              <a:rPr lang="en-US" sz="1200" dirty="0"/>
              <a:t>    &lt;!-- statements to be applied to the response go here --&gt;</a:t>
            </a:r>
          </a:p>
          <a:p>
            <a:r>
              <a:rPr lang="en-US" sz="1200" dirty="0"/>
              <a:t>  &lt;/outbound&gt;</a:t>
            </a:r>
          </a:p>
          <a:p>
            <a:r>
              <a:rPr lang="en-US" sz="1200" dirty="0"/>
              <a:t>  &lt;on-error&gt;</a:t>
            </a:r>
          </a:p>
          <a:p>
            <a:r>
              <a:rPr lang="en-US" sz="1200" dirty="0"/>
              <a:t>    &lt;!-- statements to be applied if there is an error condition go here --&gt;</a:t>
            </a:r>
          </a:p>
          <a:p>
            <a:r>
              <a:rPr lang="en-US" sz="1200" dirty="0"/>
              <a:t>  &lt;/on-error&gt;</a:t>
            </a:r>
          </a:p>
          <a:p>
            <a:r>
              <a:rPr lang="en-US" sz="1200" dirty="0"/>
              <a:t>&lt;/policies&gt;</a:t>
            </a:r>
            <a:endParaRPr lang="en-US" sz="1400" dirty="0"/>
          </a:p>
        </p:txBody>
      </p:sp>
    </p:spTree>
    <p:extLst>
      <p:ext uri="{BB962C8B-B14F-4D97-AF65-F5344CB8AC3E}">
        <p14:creationId xmlns:p14="http://schemas.microsoft.com/office/powerpoint/2010/main" val="10047234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scopes</a:t>
            </a:r>
          </a:p>
        </p:txBody>
      </p:sp>
      <p:sp>
        <p:nvSpPr>
          <p:cNvPr id="10" name="Rectangle 9"/>
          <p:cNvSpPr/>
          <p:nvPr/>
        </p:nvSpPr>
        <p:spPr bwMode="auto">
          <a:xfrm>
            <a:off x="4971391" y="3888743"/>
            <a:ext cx="2859392" cy="1098091"/>
          </a:xfrm>
          <a:prstGeom prst="rect">
            <a:avLst/>
          </a:prstGeom>
          <a:noFill/>
          <a:ln w="28575">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367045" y="3208476"/>
            <a:ext cx="4046311" cy="2100949"/>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3">
                  <a:lumMod val="60000"/>
                  <a:lumOff val="40000"/>
                </a:schemeClr>
              </a:solidFill>
              <a:ea typeface="Segoe UI" pitchFamily="34" charset="0"/>
              <a:cs typeface="Segoe UI" pitchFamily="34" charset="0"/>
            </a:endParaRPr>
          </a:p>
        </p:txBody>
      </p:sp>
      <p:sp>
        <p:nvSpPr>
          <p:cNvPr id="19" name="Rectangle 18"/>
          <p:cNvSpPr/>
          <p:nvPr/>
        </p:nvSpPr>
        <p:spPr bwMode="auto">
          <a:xfrm>
            <a:off x="3763451" y="2502541"/>
            <a:ext cx="5212384" cy="3123642"/>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00B050"/>
              </a:solidFill>
              <a:ea typeface="Segoe UI" pitchFamily="34" charset="0"/>
              <a:cs typeface="Segoe UI" pitchFamily="34" charset="0"/>
            </a:endParaRPr>
          </a:p>
        </p:txBody>
      </p:sp>
      <p:sp>
        <p:nvSpPr>
          <p:cNvPr id="20" name="Rectangle 19"/>
          <p:cNvSpPr/>
          <p:nvPr/>
        </p:nvSpPr>
        <p:spPr bwMode="auto">
          <a:xfrm>
            <a:off x="3200971" y="1786756"/>
            <a:ext cx="6394076" cy="422516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863819" y="1731763"/>
            <a:ext cx="844718"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rgbClr val="FF0000"/>
                </a:solidFill>
              </a:rPr>
              <a:t>global</a:t>
            </a:r>
            <a:endParaRPr lang="en-US" sz="1400">
              <a:solidFill>
                <a:schemeClr val="tx2">
                  <a:lumMod val="60000"/>
                  <a:lumOff val="40000"/>
                </a:schemeClr>
              </a:solidFill>
            </a:endParaRPr>
          </a:p>
        </p:txBody>
      </p:sp>
      <p:sp>
        <p:nvSpPr>
          <p:cNvPr id="22" name="TextBox 21"/>
          <p:cNvSpPr txBox="1"/>
          <p:nvPr/>
        </p:nvSpPr>
        <p:spPr>
          <a:xfrm>
            <a:off x="8063273" y="2396359"/>
            <a:ext cx="992131"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rgbClr val="00B050"/>
                </a:solidFill>
              </a:rPr>
              <a:t>product</a:t>
            </a:r>
          </a:p>
        </p:txBody>
      </p:sp>
      <p:sp>
        <p:nvSpPr>
          <p:cNvPr id="23" name="TextBox 22"/>
          <p:cNvSpPr txBox="1"/>
          <p:nvPr/>
        </p:nvSpPr>
        <p:spPr>
          <a:xfrm>
            <a:off x="7889791" y="3125152"/>
            <a:ext cx="601768" cy="489365"/>
          </a:xfrm>
          <a:prstGeom prst="rect">
            <a:avLst/>
          </a:prstGeom>
          <a:noFill/>
        </p:spPr>
        <p:txBody>
          <a:bodyPr wrap="none" lIns="182880" tIns="146304" rIns="182880" bIns="146304" rtlCol="0">
            <a:spAutoFit/>
          </a:bodyPr>
          <a:lstStyle/>
          <a:p>
            <a:pPr>
              <a:lnSpc>
                <a:spcPct val="90000"/>
              </a:lnSpc>
              <a:spcAft>
                <a:spcPts val="600"/>
              </a:spcAft>
            </a:pPr>
            <a:r>
              <a:rPr lang="en-US" sz="1400" err="1">
                <a:solidFill>
                  <a:srgbClr val="0070C0"/>
                </a:solidFill>
              </a:rPr>
              <a:t>api</a:t>
            </a:r>
            <a:endParaRPr lang="en-US" sz="1400">
              <a:solidFill>
                <a:schemeClr val="accent3">
                  <a:lumMod val="20000"/>
                  <a:lumOff val="80000"/>
                </a:schemeClr>
              </a:solidFill>
            </a:endParaRPr>
          </a:p>
        </p:txBody>
      </p:sp>
      <p:sp>
        <p:nvSpPr>
          <p:cNvPr id="24" name="TextBox 23"/>
          <p:cNvSpPr txBox="1"/>
          <p:nvPr/>
        </p:nvSpPr>
        <p:spPr>
          <a:xfrm>
            <a:off x="6798454" y="3796542"/>
            <a:ext cx="1140377"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rgbClr val="7030A0"/>
                </a:solidFill>
              </a:rPr>
              <a:t>operation</a:t>
            </a:r>
          </a:p>
        </p:txBody>
      </p:sp>
      <p:sp>
        <p:nvSpPr>
          <p:cNvPr id="27" name="TextBox 26"/>
          <p:cNvSpPr txBox="1"/>
          <p:nvPr/>
        </p:nvSpPr>
        <p:spPr>
          <a:xfrm rot="16200000">
            <a:off x="2472190" y="2954342"/>
            <a:ext cx="1015343"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inbound</a:t>
            </a:r>
          </a:p>
        </p:txBody>
      </p:sp>
      <p:sp>
        <p:nvSpPr>
          <p:cNvPr id="28" name="TextBox 27"/>
          <p:cNvSpPr txBox="1"/>
          <p:nvPr/>
        </p:nvSpPr>
        <p:spPr>
          <a:xfrm rot="16200000">
            <a:off x="2412078" y="5105239"/>
            <a:ext cx="1135567"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outbound</a:t>
            </a:r>
          </a:p>
        </p:txBody>
      </p:sp>
      <p:cxnSp>
        <p:nvCxnSpPr>
          <p:cNvPr id="30" name="Straight Arrow Connector 29"/>
          <p:cNvCxnSpPr/>
          <p:nvPr/>
        </p:nvCxnSpPr>
        <p:spPr>
          <a:xfrm>
            <a:off x="10106276" y="3200286"/>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167117" y="5423649"/>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276211" y="2710921"/>
            <a:ext cx="1226170"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to backend</a:t>
            </a:r>
          </a:p>
        </p:txBody>
      </p:sp>
      <p:sp>
        <p:nvSpPr>
          <p:cNvPr id="33" name="TextBox 32"/>
          <p:cNvSpPr txBox="1"/>
          <p:nvPr/>
        </p:nvSpPr>
        <p:spPr>
          <a:xfrm>
            <a:off x="10198641" y="4986834"/>
            <a:ext cx="1408399"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from backend</a:t>
            </a:r>
          </a:p>
        </p:txBody>
      </p:sp>
      <p:cxnSp>
        <p:nvCxnSpPr>
          <p:cNvPr id="34" name="Straight Arrow Connector 33"/>
          <p:cNvCxnSpPr/>
          <p:nvPr/>
        </p:nvCxnSpPr>
        <p:spPr>
          <a:xfrm>
            <a:off x="771196" y="3200421"/>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61438" y="5349922"/>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1131" y="2711056"/>
            <a:ext cx="1179169"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from caller</a:t>
            </a:r>
          </a:p>
        </p:txBody>
      </p:sp>
      <p:sp>
        <p:nvSpPr>
          <p:cNvPr id="37" name="TextBox 36"/>
          <p:cNvSpPr txBox="1"/>
          <p:nvPr/>
        </p:nvSpPr>
        <p:spPr>
          <a:xfrm>
            <a:off x="931373" y="4860556"/>
            <a:ext cx="972061"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to caller</a:t>
            </a:r>
          </a:p>
        </p:txBody>
      </p:sp>
      <p:sp>
        <p:nvSpPr>
          <p:cNvPr id="38" name="TextBox 37"/>
          <p:cNvSpPr txBox="1"/>
          <p:nvPr/>
        </p:nvSpPr>
        <p:spPr>
          <a:xfrm>
            <a:off x="775442" y="1784552"/>
            <a:ext cx="2319230" cy="1154162"/>
          </a:xfrm>
          <a:prstGeom prst="rect">
            <a:avLst/>
          </a:prstGeom>
          <a:noFill/>
        </p:spPr>
        <p:txBody>
          <a:bodyPr wrap="square" lIns="0" tIns="0" rIns="182880" bIns="146304" rtlCol="0">
            <a:spAutoFit/>
          </a:bodyPr>
          <a:lstStyle/>
          <a:p>
            <a:pPr>
              <a:lnSpc>
                <a:spcPct val="90000"/>
              </a:lnSpc>
              <a:spcAft>
                <a:spcPts val="600"/>
              </a:spcAft>
            </a:pPr>
            <a:r>
              <a:rPr lang="en-US" sz="1400">
                <a:latin typeface="+mj-lt"/>
                <a:ea typeface="Microsoft Sans Serif" charset="0"/>
                <a:cs typeface="Microsoft Sans Serif" charset="0"/>
              </a:rPr>
              <a:t>GET /foo/bar HTTP/1.1</a:t>
            </a:r>
          </a:p>
          <a:p>
            <a:pPr>
              <a:lnSpc>
                <a:spcPct val="90000"/>
              </a:lnSpc>
              <a:spcAft>
                <a:spcPts val="600"/>
              </a:spcAft>
            </a:pPr>
            <a:r>
              <a:rPr lang="en-US" sz="1400">
                <a:latin typeface="+mj-lt"/>
                <a:ea typeface="Microsoft Sans Serif" charset="0"/>
                <a:cs typeface="Microsoft Sans Serif" charset="0"/>
              </a:rPr>
              <a:t>Host: </a:t>
            </a:r>
            <a:r>
              <a:rPr lang="en-US" sz="1400" err="1">
                <a:latin typeface="+mj-lt"/>
                <a:ea typeface="Microsoft Sans Serif" charset="0"/>
                <a:cs typeface="Microsoft Sans Serif" charset="0"/>
              </a:rPr>
              <a:t>api.constoso.com</a:t>
            </a:r>
            <a:endParaRPr lang="en-US" sz="1400">
              <a:latin typeface="+mj-lt"/>
              <a:ea typeface="Microsoft Sans Serif" charset="0"/>
              <a:cs typeface="Microsoft Sans Serif" charset="0"/>
            </a:endParaRPr>
          </a:p>
          <a:p>
            <a:pPr>
              <a:lnSpc>
                <a:spcPct val="90000"/>
              </a:lnSpc>
              <a:spcAft>
                <a:spcPts val="600"/>
              </a:spcAft>
            </a:pPr>
            <a:r>
              <a:rPr lang="en-US" sz="1400">
                <a:latin typeface="+mj-lt"/>
                <a:ea typeface="Microsoft Sans Serif" charset="0"/>
                <a:cs typeface="Microsoft Sans Serif" charset="0"/>
              </a:rPr>
              <a:t>Key: 0123456789</a:t>
            </a:r>
          </a:p>
          <a:p>
            <a:pPr>
              <a:lnSpc>
                <a:spcPct val="90000"/>
              </a:lnSpc>
              <a:spcAft>
                <a:spcPts val="600"/>
              </a:spcAft>
            </a:pPr>
            <a:endParaRPr lang="en-US" sz="1400">
              <a:latin typeface="+mj-lt"/>
              <a:ea typeface="Microsoft Sans Serif" charset="0"/>
              <a:cs typeface="Microsoft Sans Serif" charset="0"/>
            </a:endParaRPr>
          </a:p>
        </p:txBody>
      </p:sp>
      <p:sp>
        <p:nvSpPr>
          <p:cNvPr id="39" name="Rectangle 38"/>
          <p:cNvSpPr/>
          <p:nvPr/>
        </p:nvSpPr>
        <p:spPr>
          <a:xfrm>
            <a:off x="3787024" y="2502541"/>
            <a:ext cx="1267385" cy="307777"/>
          </a:xfrm>
          <a:prstGeom prst="rect">
            <a:avLst/>
          </a:prstGeom>
        </p:spPr>
        <p:txBody>
          <a:bodyPr wrap="square">
            <a:spAutoFit/>
          </a:bodyPr>
          <a:lstStyle/>
          <a:p>
            <a:r>
              <a:rPr lang="en-US" sz="1400">
                <a:latin typeface="+mj-lt"/>
                <a:ea typeface="Microsoft Sans Serif" charset="0"/>
                <a:cs typeface="Microsoft Sans Serif" charset="0"/>
              </a:rPr>
              <a:t>0123456789</a:t>
            </a:r>
            <a:endParaRPr lang="en-US" sz="1400">
              <a:latin typeface="+mj-lt"/>
            </a:endParaRPr>
          </a:p>
        </p:txBody>
      </p:sp>
      <p:sp>
        <p:nvSpPr>
          <p:cNvPr id="40" name="Rectangle 39"/>
          <p:cNvSpPr/>
          <p:nvPr/>
        </p:nvSpPr>
        <p:spPr>
          <a:xfrm>
            <a:off x="4367045" y="3233763"/>
            <a:ext cx="1114101" cy="307777"/>
          </a:xfrm>
          <a:prstGeom prst="rect">
            <a:avLst/>
          </a:prstGeom>
        </p:spPr>
        <p:txBody>
          <a:bodyPr wrap="square">
            <a:spAutoFit/>
          </a:bodyPr>
          <a:lstStyle/>
          <a:p>
            <a:r>
              <a:rPr lang="en-US" sz="1400" b="1">
                <a:latin typeface="+mj-lt"/>
                <a:ea typeface="Microsoft Sans Serif" charset="0"/>
                <a:cs typeface="Microsoft Sans Serif" charset="0"/>
              </a:rPr>
              <a:t>/foo</a:t>
            </a:r>
            <a:endParaRPr lang="en-US" sz="1400" b="1">
              <a:latin typeface="+mj-lt"/>
            </a:endParaRPr>
          </a:p>
        </p:txBody>
      </p:sp>
      <p:sp>
        <p:nvSpPr>
          <p:cNvPr id="42" name="Rectangle 41"/>
          <p:cNvSpPr/>
          <p:nvPr/>
        </p:nvSpPr>
        <p:spPr>
          <a:xfrm>
            <a:off x="4971391" y="3900091"/>
            <a:ext cx="1114101" cy="307777"/>
          </a:xfrm>
          <a:prstGeom prst="rect">
            <a:avLst/>
          </a:prstGeom>
        </p:spPr>
        <p:txBody>
          <a:bodyPr wrap="square">
            <a:spAutoFit/>
          </a:bodyPr>
          <a:lstStyle/>
          <a:p>
            <a:r>
              <a:rPr lang="en-US" sz="1400">
                <a:latin typeface="+mj-lt"/>
                <a:ea typeface="Microsoft Sans Serif" charset="0"/>
                <a:cs typeface="Microsoft Sans Serif" charset="0"/>
              </a:rPr>
              <a:t>/bar</a:t>
            </a:r>
            <a:endParaRPr lang="en-US" sz="1400">
              <a:latin typeface="+mj-lt"/>
            </a:endParaRPr>
          </a:p>
        </p:txBody>
      </p:sp>
      <p:grpSp>
        <p:nvGrpSpPr>
          <p:cNvPr id="72" name="Group 71"/>
          <p:cNvGrpSpPr/>
          <p:nvPr/>
        </p:nvGrpSpPr>
        <p:grpSpPr>
          <a:xfrm>
            <a:off x="5481146" y="1910120"/>
            <a:ext cx="849478" cy="461665"/>
            <a:chOff x="5273495" y="1910055"/>
            <a:chExt cx="849478" cy="461665"/>
          </a:xfrm>
        </p:grpSpPr>
        <p:sp>
          <p:nvSpPr>
            <p:cNvPr id="43" name="Rectangle 42"/>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CORS</a:t>
              </a:r>
            </a:p>
          </p:txBody>
        </p:sp>
      </p:grpSp>
      <p:grpSp>
        <p:nvGrpSpPr>
          <p:cNvPr id="73" name="Group 72"/>
          <p:cNvGrpSpPr/>
          <p:nvPr/>
        </p:nvGrpSpPr>
        <p:grpSpPr>
          <a:xfrm>
            <a:off x="6377223" y="1906473"/>
            <a:ext cx="715668" cy="461665"/>
            <a:chOff x="8429377" y="351873"/>
            <a:chExt cx="715668" cy="461665"/>
          </a:xfrm>
        </p:grpSpPr>
        <p:sp>
          <p:nvSpPr>
            <p:cNvPr id="56" name="TextBox 55"/>
            <p:cNvSpPr txBox="1"/>
            <p:nvPr/>
          </p:nvSpPr>
          <p:spPr>
            <a:xfrm>
              <a:off x="8451539" y="351873"/>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LOG</a:t>
              </a:r>
            </a:p>
          </p:txBody>
        </p:sp>
        <p:sp>
          <p:nvSpPr>
            <p:cNvPr id="71" name="Rectangle 7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 name="Group 73"/>
          <p:cNvGrpSpPr/>
          <p:nvPr/>
        </p:nvGrpSpPr>
        <p:grpSpPr>
          <a:xfrm>
            <a:off x="5490615" y="2619968"/>
            <a:ext cx="849478" cy="461665"/>
            <a:chOff x="5273495" y="1910055"/>
            <a:chExt cx="849478" cy="461665"/>
          </a:xfrm>
        </p:grpSpPr>
        <p:sp>
          <p:nvSpPr>
            <p:cNvPr id="75" name="Rectangle 74"/>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RATE</a:t>
              </a:r>
            </a:p>
          </p:txBody>
        </p:sp>
      </p:grpSp>
      <p:grpSp>
        <p:nvGrpSpPr>
          <p:cNvPr id="77" name="Group 76"/>
          <p:cNvGrpSpPr/>
          <p:nvPr/>
        </p:nvGrpSpPr>
        <p:grpSpPr>
          <a:xfrm>
            <a:off x="6238684" y="2616321"/>
            <a:ext cx="1062322" cy="461665"/>
            <a:chOff x="8281369" y="351873"/>
            <a:chExt cx="1062322" cy="461665"/>
          </a:xfrm>
        </p:grpSpPr>
        <p:sp>
          <p:nvSpPr>
            <p:cNvPr id="78" name="TextBox 77"/>
            <p:cNvSpPr txBox="1"/>
            <p:nvPr/>
          </p:nvSpPr>
          <p:spPr>
            <a:xfrm>
              <a:off x="8281369" y="351873"/>
              <a:ext cx="106232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QUOTA</a:t>
              </a:r>
            </a:p>
          </p:txBody>
        </p:sp>
        <p:sp>
          <p:nvSpPr>
            <p:cNvPr id="79" name="Rectangle 78"/>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5942497" y="3322256"/>
            <a:ext cx="849478" cy="461665"/>
            <a:chOff x="5273495" y="1910055"/>
            <a:chExt cx="849478" cy="461665"/>
          </a:xfrm>
        </p:grpSpPr>
        <p:sp>
          <p:nvSpPr>
            <p:cNvPr id="81" name="Rectangle 80"/>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JWT</a:t>
              </a:r>
            </a:p>
          </p:txBody>
        </p:sp>
      </p:grpSp>
      <p:grpSp>
        <p:nvGrpSpPr>
          <p:cNvPr id="83" name="Group 82"/>
          <p:cNvGrpSpPr/>
          <p:nvPr/>
        </p:nvGrpSpPr>
        <p:grpSpPr>
          <a:xfrm>
            <a:off x="5123241" y="4142180"/>
            <a:ext cx="849478" cy="461665"/>
            <a:chOff x="5273495" y="1910055"/>
            <a:chExt cx="849478" cy="461665"/>
          </a:xfrm>
        </p:grpSpPr>
        <p:sp>
          <p:nvSpPr>
            <p:cNvPr id="84" name="Rectangle 83"/>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CACHE</a:t>
              </a:r>
            </a:p>
          </p:txBody>
        </p:sp>
      </p:grpSp>
      <p:grpSp>
        <p:nvGrpSpPr>
          <p:cNvPr id="86" name="Group 85"/>
          <p:cNvGrpSpPr/>
          <p:nvPr/>
        </p:nvGrpSpPr>
        <p:grpSpPr>
          <a:xfrm>
            <a:off x="6019318" y="4138533"/>
            <a:ext cx="715668" cy="461665"/>
            <a:chOff x="8429377" y="351873"/>
            <a:chExt cx="715668" cy="461665"/>
          </a:xfrm>
        </p:grpSpPr>
        <p:sp>
          <p:nvSpPr>
            <p:cNvPr id="87" name="TextBox 86"/>
            <p:cNvSpPr txBox="1"/>
            <p:nvPr/>
          </p:nvSpPr>
          <p:spPr>
            <a:xfrm>
              <a:off x="8451539" y="351873"/>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URL</a:t>
              </a:r>
            </a:p>
          </p:txBody>
        </p:sp>
        <p:sp>
          <p:nvSpPr>
            <p:cNvPr id="88" name="Rectangle 87"/>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p:cNvGrpSpPr/>
          <p:nvPr/>
        </p:nvGrpSpPr>
        <p:grpSpPr>
          <a:xfrm>
            <a:off x="6815767" y="4124308"/>
            <a:ext cx="806313" cy="461665"/>
            <a:chOff x="8402200" y="351873"/>
            <a:chExt cx="806313" cy="461665"/>
          </a:xfrm>
        </p:grpSpPr>
        <p:sp>
          <p:nvSpPr>
            <p:cNvPr id="90" name="TextBox 89"/>
            <p:cNvSpPr txBox="1"/>
            <p:nvPr/>
          </p:nvSpPr>
          <p:spPr>
            <a:xfrm>
              <a:off x="8402200" y="351873"/>
              <a:ext cx="80631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BODY</a:t>
              </a:r>
            </a:p>
          </p:txBody>
        </p:sp>
        <p:sp>
          <p:nvSpPr>
            <p:cNvPr id="91" name="Rectangle 9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p:cNvCxnSpPr/>
          <p:nvPr/>
        </p:nvCxnSpPr>
        <p:spPr>
          <a:xfrm>
            <a:off x="2735179" y="4711763"/>
            <a:ext cx="7227427" cy="0"/>
          </a:xfrm>
          <a:prstGeom prst="line">
            <a:avLst/>
          </a:prstGeom>
          <a:ln w="38100">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7254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dissolve">
                                      <p:cBhvr>
                                        <p:cTn id="28" dur="500"/>
                                        <p:tgtEl>
                                          <p:spTgt spid="83"/>
                                        </p:tgtEl>
                                      </p:cBhvr>
                                    </p:animEffect>
                                  </p:childTnLst>
                                </p:cTn>
                              </p:par>
                              <p:par>
                                <p:cTn id="29" presetID="9"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dissolve">
                                      <p:cBhvr>
                                        <p:cTn id="31" dur="500"/>
                                        <p:tgtEl>
                                          <p:spTgt spid="86"/>
                                        </p:tgtEl>
                                      </p:cBhvr>
                                    </p:animEffect>
                                  </p:childTnLst>
                                </p:cTn>
                              </p:par>
                              <p:par>
                                <p:cTn id="32" presetID="9"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dissolv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dissolv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dissolv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06</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Add policy to strip HTTP Headers</a:t>
            </a:r>
          </a:p>
          <a:p>
            <a:pPr marL="685800" indent="-685800">
              <a:buFont typeface="Arial" panose="020B0604020202020204" pitchFamily="34" charset="0"/>
              <a:buChar char="•"/>
            </a:pPr>
            <a:r>
              <a:rPr lang="en-US" sz="4000" dirty="0">
                <a:solidFill>
                  <a:schemeClr val="bg1"/>
                </a:solidFill>
              </a:rPr>
              <a:t>Add policy to mask destination URL in content</a:t>
            </a:r>
          </a:p>
          <a:p>
            <a:pPr marL="685800" indent="-6858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Tree>
    <p:extLst>
      <p:ext uri="{BB962C8B-B14F-4D97-AF65-F5344CB8AC3E}">
        <p14:creationId xmlns:p14="http://schemas.microsoft.com/office/powerpoint/2010/main" val="4523937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API Caching</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35324749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59A1-5147-48FC-BF96-90870E78FC6C}"/>
              </a:ext>
            </a:extLst>
          </p:cNvPr>
          <p:cNvSpPr>
            <a:spLocks noGrp="1"/>
          </p:cNvSpPr>
          <p:nvPr>
            <p:ph type="title"/>
          </p:nvPr>
        </p:nvSpPr>
        <p:spPr/>
        <p:txBody>
          <a:bodyPr/>
          <a:lstStyle/>
          <a:p>
            <a:r>
              <a:rPr lang="en-US" dirty="0"/>
              <a:t>API Caching</a:t>
            </a:r>
          </a:p>
        </p:txBody>
      </p:sp>
      <p:sp>
        <p:nvSpPr>
          <p:cNvPr id="3" name="Text Placeholder 2">
            <a:extLst>
              <a:ext uri="{FF2B5EF4-FFF2-40B4-BE49-F238E27FC236}">
                <a16:creationId xmlns:a16="http://schemas.microsoft.com/office/drawing/2014/main" id="{12E974C4-76A1-4DE7-AA6B-6BBE07CFC5D2}"/>
              </a:ext>
            </a:extLst>
          </p:cNvPr>
          <p:cNvSpPr>
            <a:spLocks noGrp="1"/>
          </p:cNvSpPr>
          <p:nvPr>
            <p:ph type="body" sz="quarter" idx="10"/>
          </p:nvPr>
        </p:nvSpPr>
        <p:spPr>
          <a:xfrm>
            <a:off x="586390" y="1434370"/>
            <a:ext cx="11018520" cy="2806922"/>
          </a:xfrm>
        </p:spPr>
        <p:txBody>
          <a:bodyPr/>
          <a:lstStyle/>
          <a:p>
            <a:pPr marL="342900" indent="-342900">
              <a:buFont typeface="Arial" panose="020B0604020202020204" pitchFamily="34" charset="0"/>
              <a:buChar char="•"/>
            </a:pPr>
            <a:r>
              <a:rPr lang="en-US" sz="2400" dirty="0">
                <a:latin typeface="+mn-lt"/>
              </a:rPr>
              <a:t>APIs and operations in API Management can be configured with response caching</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Significantly reduces latency for API callers and backend load for API providers</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3686501880"/>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3">
                    <a:lumMod val="40000"/>
                    <a:lumOff val="60000"/>
                  </a:schemeClr>
                </a:solidFill>
              </a:rPr>
              <a:t>Overview of API Management on Azure</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28020761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CBA9-BC86-D24F-94C4-A2024E75E2F1}"/>
              </a:ext>
            </a:extLst>
          </p:cNvPr>
          <p:cNvSpPr>
            <a:spLocks noGrp="1"/>
          </p:cNvSpPr>
          <p:nvPr>
            <p:ph type="title"/>
          </p:nvPr>
        </p:nvSpPr>
        <p:spPr/>
        <p:txBody>
          <a:bodyPr/>
          <a:lstStyle/>
          <a:p>
            <a:r>
              <a:rPr lang="en-US" dirty="0"/>
              <a:t>APIM Caching Policy</a:t>
            </a:r>
          </a:p>
        </p:txBody>
      </p:sp>
      <p:sp>
        <p:nvSpPr>
          <p:cNvPr id="3" name="Text Placeholder 2">
            <a:extLst>
              <a:ext uri="{FF2B5EF4-FFF2-40B4-BE49-F238E27FC236}">
                <a16:creationId xmlns:a16="http://schemas.microsoft.com/office/drawing/2014/main" id="{6D0CF553-0236-134B-AC77-FA5BA476F1D2}"/>
              </a:ext>
            </a:extLst>
          </p:cNvPr>
          <p:cNvSpPr>
            <a:spLocks noGrp="1"/>
          </p:cNvSpPr>
          <p:nvPr>
            <p:ph type="body" sz="quarter" idx="10"/>
          </p:nvPr>
        </p:nvSpPr>
        <p:spPr>
          <a:xfrm>
            <a:off x="586390" y="1434370"/>
            <a:ext cx="11018520" cy="3559436"/>
          </a:xfrm>
        </p:spPr>
        <p:txBody>
          <a:bodyPr/>
          <a:lstStyle/>
          <a:p>
            <a:r>
              <a:rPr lang="en-US" sz="2000" b="1" dirty="0">
                <a:latin typeface="+mj-lt"/>
              </a:rPr>
              <a:t>&lt;cache-lookup/&gt;</a:t>
            </a:r>
            <a:r>
              <a:rPr lang="en-US" sz="2000" b="1" dirty="0"/>
              <a:t> and </a:t>
            </a:r>
            <a:r>
              <a:rPr lang="en-US" sz="2000" b="1" dirty="0">
                <a:latin typeface="+mj-lt"/>
              </a:rPr>
              <a:t>&lt;cache-store/&gt;</a:t>
            </a:r>
          </a:p>
          <a:p>
            <a:pPr marL="285750" lvl="1" indent="-285750">
              <a:buFont typeface="Arial" panose="020B0604020202020204" pitchFamily="34" charset="0"/>
              <a:buChar char="•"/>
            </a:pPr>
            <a:r>
              <a:rPr lang="en-US" sz="1400" dirty="0"/>
              <a:t>Caches response if it’s smaller than 2MB</a:t>
            </a:r>
          </a:p>
          <a:p>
            <a:pPr marL="285750" lvl="1" indent="-285750">
              <a:buFont typeface="Arial" panose="020B0604020202020204" pitchFamily="34" charset="0"/>
              <a:buChar char="•"/>
            </a:pPr>
            <a:r>
              <a:rPr lang="en-US" sz="1400" dirty="0"/>
              <a:t>Acts as server of origin – ignores cache control headers from backend and replaces them with own</a:t>
            </a:r>
          </a:p>
          <a:p>
            <a:pPr marL="285750" lvl="1" indent="-285750">
              <a:buFont typeface="Arial" panose="020B0604020202020204" pitchFamily="34" charset="0"/>
              <a:buChar char="•"/>
            </a:pPr>
            <a:r>
              <a:rPr lang="en-US" sz="1400" dirty="0"/>
              <a:t>With expressions possible to use cache control settings sent from backend</a:t>
            </a:r>
          </a:p>
          <a:p>
            <a:pPr marL="285750" lvl="1" indent="-285750">
              <a:buFont typeface="Arial" panose="020B0604020202020204" pitchFamily="34" charset="0"/>
              <a:buChar char="•"/>
            </a:pPr>
            <a:r>
              <a:rPr lang="en-US" sz="1400" dirty="0">
                <a:latin typeface="Courier" pitchFamily="2" charset="0"/>
              </a:rPr>
              <a:t>vary-by-developer</a:t>
            </a:r>
            <a:r>
              <a:rPr lang="en-US" sz="1400" dirty="0"/>
              <a:t> and </a:t>
            </a:r>
            <a:r>
              <a:rPr lang="en-US" sz="1400" dirty="0">
                <a:latin typeface="Courier" pitchFamily="2" charset="0"/>
              </a:rPr>
              <a:t>vary-by-group </a:t>
            </a:r>
            <a:r>
              <a:rPr lang="en-US" sz="1400" dirty="0"/>
              <a:t>provide additional scope control</a:t>
            </a:r>
          </a:p>
          <a:p>
            <a:pPr marL="285750" lvl="1" indent="-285750">
              <a:buFont typeface="Arial" panose="020B0604020202020204" pitchFamily="34" charset="0"/>
              <a:buChar char="•"/>
            </a:pPr>
            <a:r>
              <a:rPr lang="en-US" sz="1400" dirty="0"/>
              <a:t>Can be configured to cache requests with Authorization header</a:t>
            </a:r>
          </a:p>
          <a:p>
            <a:pPr marL="285750" lvl="1" indent="-285750">
              <a:buFont typeface="Arial" panose="020B0604020202020204" pitchFamily="34" charset="0"/>
              <a:buChar char="•"/>
            </a:pPr>
            <a:r>
              <a:rPr lang="en-US" sz="1400" dirty="0"/>
              <a:t>Properly handles conditional requests e.g. if-match, if-modified-since</a:t>
            </a:r>
          </a:p>
          <a:p>
            <a:pPr marL="285750" lvl="1" indent="-285750">
              <a:buFont typeface="Arial" panose="020B0604020202020204" pitchFamily="34" charset="0"/>
              <a:buChar char="•"/>
            </a:pPr>
            <a:r>
              <a:rPr lang="en-US" sz="1400" dirty="0"/>
              <a:t>Cache hit ratio is provided as a metric</a:t>
            </a:r>
          </a:p>
          <a:p>
            <a:endParaRPr lang="en-US" sz="100" dirty="0"/>
          </a:p>
          <a:p>
            <a:endParaRPr lang="en-US" sz="100" b="1" dirty="0">
              <a:latin typeface="+mj-lt"/>
            </a:endParaRPr>
          </a:p>
          <a:p>
            <a:endParaRPr lang="en-US" sz="100" b="1" dirty="0"/>
          </a:p>
          <a:p>
            <a:endParaRPr lang="en-US" sz="100" b="1" dirty="0">
              <a:latin typeface="+mj-lt"/>
            </a:endParaRPr>
          </a:p>
          <a:p>
            <a:endParaRPr lang="en-US" sz="100" b="1" dirty="0"/>
          </a:p>
          <a:p>
            <a:endParaRPr lang="en-US" sz="100" b="1" dirty="0">
              <a:latin typeface="+mj-lt"/>
            </a:endParaRPr>
          </a:p>
          <a:p>
            <a:endParaRPr lang="en-US" sz="100" b="1" dirty="0"/>
          </a:p>
          <a:p>
            <a:endParaRPr lang="en-US" sz="100" b="1" dirty="0">
              <a:latin typeface="+mj-lt"/>
            </a:endParaRPr>
          </a:p>
          <a:p>
            <a:endParaRPr lang="en-US" sz="100" b="1" dirty="0"/>
          </a:p>
          <a:p>
            <a:r>
              <a:rPr lang="en-US" sz="2000" b="1" dirty="0"/>
              <a:t>&lt;cache-lookup-value&gt; &amp; &lt;cache-store-value&gt;</a:t>
            </a:r>
          </a:p>
          <a:p>
            <a:pPr lvl="2"/>
            <a:r>
              <a:rPr lang="en-US" sz="1400" dirty="0"/>
              <a:t>Entity to cache and a key are specified by expressions</a:t>
            </a:r>
          </a:p>
          <a:p>
            <a:pPr lvl="2"/>
            <a:r>
              <a:rPr lang="en-US" sz="1400" dirty="0"/>
              <a:t>TTL or LRU</a:t>
            </a:r>
          </a:p>
          <a:p>
            <a:pPr lvl="2"/>
            <a:r>
              <a:rPr lang="en-US" sz="1400" dirty="0"/>
              <a:t>Any policy change invalidates cache entries at that scope</a:t>
            </a:r>
          </a:p>
          <a:p>
            <a:pPr lvl="2"/>
            <a:r>
              <a:rPr lang="en-US" sz="1400" dirty="0"/>
              <a:t>&lt;cache-remove-value/&gt; removes an entry with a specified key</a:t>
            </a:r>
          </a:p>
        </p:txBody>
      </p:sp>
    </p:spTree>
    <p:extLst>
      <p:ext uri="{BB962C8B-B14F-4D97-AF65-F5344CB8AC3E}">
        <p14:creationId xmlns:p14="http://schemas.microsoft.com/office/powerpoint/2010/main" val="32683299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07</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API Caching</a:t>
            </a:r>
          </a:p>
          <a:p>
            <a:pPr marL="685800" indent="-6858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Tree>
    <p:extLst>
      <p:ext uri="{BB962C8B-B14F-4D97-AF65-F5344CB8AC3E}">
        <p14:creationId xmlns:p14="http://schemas.microsoft.com/office/powerpoint/2010/main" val="27622382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API Monitoring</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30298584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59A1-5147-48FC-BF96-90870E78FC6C}"/>
              </a:ext>
            </a:extLst>
          </p:cNvPr>
          <p:cNvSpPr>
            <a:spLocks noGrp="1"/>
          </p:cNvSpPr>
          <p:nvPr>
            <p:ph type="title"/>
          </p:nvPr>
        </p:nvSpPr>
        <p:spPr/>
        <p:txBody>
          <a:bodyPr/>
          <a:lstStyle/>
          <a:p>
            <a:r>
              <a:rPr lang="en-US" dirty="0"/>
              <a:t>API Monitoring</a:t>
            </a:r>
          </a:p>
        </p:txBody>
      </p:sp>
      <p:sp>
        <p:nvSpPr>
          <p:cNvPr id="3" name="Text Placeholder 2">
            <a:extLst>
              <a:ext uri="{FF2B5EF4-FFF2-40B4-BE49-F238E27FC236}">
                <a16:creationId xmlns:a16="http://schemas.microsoft.com/office/drawing/2014/main" id="{12E974C4-76A1-4DE7-AA6B-6BBE07CFC5D2}"/>
              </a:ext>
            </a:extLst>
          </p:cNvPr>
          <p:cNvSpPr>
            <a:spLocks noGrp="1"/>
          </p:cNvSpPr>
          <p:nvPr>
            <p:ph type="body" sz="quarter" idx="10"/>
          </p:nvPr>
        </p:nvSpPr>
        <p:spPr>
          <a:xfrm>
            <a:off x="586390" y="1434370"/>
            <a:ext cx="11018520" cy="5983176"/>
          </a:xfrm>
        </p:spPr>
        <p:txBody>
          <a:bodyPr/>
          <a:lstStyle/>
          <a:p>
            <a:pPr marL="342900" indent="-342900">
              <a:buFont typeface="Arial" panose="020B0604020202020204" pitchFamily="34" charset="0"/>
              <a:buChar char="•"/>
            </a:pPr>
            <a:r>
              <a:rPr lang="en-US" sz="2400" dirty="0">
                <a:latin typeface="+mn-lt"/>
              </a:rPr>
              <a:t>As an API developer, you can view API statistics (that you have access to) on Developer Portal</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You can create dashboards</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Use Azure Monitor Logs with Log Analytics workspaces for ad hoc queries, monitoring, and custom reporting</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Use Azure Application Insights for e2e tracing, live monitoring, troubleshooting</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4109926004"/>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08</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pPr marL="685800" indent="-685800">
              <a:buFont typeface="Arial" panose="020B0604020202020204" pitchFamily="34" charset="0"/>
              <a:buChar char="•"/>
            </a:pPr>
            <a:r>
              <a:rPr lang="en-US" sz="4000" dirty="0">
                <a:solidFill>
                  <a:schemeClr val="bg1"/>
                </a:solidFill>
              </a:rPr>
              <a:t>API Dashboards in Developer Portal</a:t>
            </a:r>
          </a:p>
          <a:p>
            <a:pPr marL="685800" indent="-685800">
              <a:buFont typeface="Arial" panose="020B0604020202020204" pitchFamily="34" charset="0"/>
              <a:buChar char="•"/>
            </a:pPr>
            <a:r>
              <a:rPr lang="en-US" sz="4000" dirty="0">
                <a:solidFill>
                  <a:schemeClr val="bg1"/>
                </a:solidFill>
              </a:rPr>
              <a:t>API Dashboards in Azure API Management</a:t>
            </a:r>
          </a:p>
          <a:p>
            <a:pPr marL="685800" indent="-6858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Tree>
    <p:extLst>
      <p:ext uri="{BB962C8B-B14F-4D97-AF65-F5344CB8AC3E}">
        <p14:creationId xmlns:p14="http://schemas.microsoft.com/office/powerpoint/2010/main" val="15282877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Exposing an Azure Function as an API</a:t>
            </a:r>
          </a:p>
        </p:txBody>
      </p:sp>
      <p:pic>
        <p:nvPicPr>
          <p:cNvPr id="1026" name="Picture 2" descr="Icon&#10;&#10;Description automatically generated">
            <a:extLst>
              <a:ext uri="{FF2B5EF4-FFF2-40B4-BE49-F238E27FC236}">
                <a16:creationId xmlns:a16="http://schemas.microsoft.com/office/drawing/2014/main" id="{7B4B5C18-3EDC-484D-A188-55962EEE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p:spPr>
      </p:pic>
    </p:spTree>
    <p:extLst>
      <p:ext uri="{BB962C8B-B14F-4D97-AF65-F5344CB8AC3E}">
        <p14:creationId xmlns:p14="http://schemas.microsoft.com/office/powerpoint/2010/main" val="36402153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EF77F93-6020-2E40-AE86-146368D7EDB2}"/>
              </a:ext>
            </a:extLst>
          </p:cNvPr>
          <p:cNvPicPr>
            <a:picLocks noChangeAspect="1"/>
          </p:cNvPicPr>
          <p:nvPr/>
        </p:nvPicPr>
        <p:blipFill>
          <a:blip r:embed="rId3"/>
          <a:stretch>
            <a:fillRect/>
          </a:stretch>
        </p:blipFill>
        <p:spPr>
          <a:xfrm>
            <a:off x="588262" y="1435100"/>
            <a:ext cx="3591851" cy="5041196"/>
          </a:xfrm>
          <a:prstGeom prst="rect">
            <a:avLst/>
          </a:prstGeom>
          <a:noFill/>
        </p:spPr>
      </p:pic>
      <p:pic>
        <p:nvPicPr>
          <p:cNvPr id="10" name="Picture 9" descr="A screenshot of a cell phone&#10;&#10;Description automatically generated">
            <a:extLst>
              <a:ext uri="{FF2B5EF4-FFF2-40B4-BE49-F238E27FC236}">
                <a16:creationId xmlns:a16="http://schemas.microsoft.com/office/drawing/2014/main" id="{AAE994F0-3CA6-F34C-A6B5-469A1DC2EFDF}"/>
              </a:ext>
            </a:extLst>
          </p:cNvPr>
          <p:cNvPicPr>
            <a:picLocks noChangeAspect="1"/>
          </p:cNvPicPr>
          <p:nvPr/>
        </p:nvPicPr>
        <p:blipFill>
          <a:blip r:embed="rId4"/>
          <a:stretch>
            <a:fillRect/>
          </a:stretch>
        </p:blipFill>
        <p:spPr>
          <a:xfrm>
            <a:off x="4818416" y="1435100"/>
            <a:ext cx="6938620" cy="3833586"/>
          </a:xfrm>
          <a:prstGeom prst="rect">
            <a:avLst/>
          </a:prstGeom>
          <a:noFill/>
        </p:spPr>
      </p:pic>
      <p:sp>
        <p:nvSpPr>
          <p:cNvPr id="9" name="Title 8">
            <a:extLst>
              <a:ext uri="{FF2B5EF4-FFF2-40B4-BE49-F238E27FC236}">
                <a16:creationId xmlns:a16="http://schemas.microsoft.com/office/drawing/2014/main" id="{A1D08230-DEFF-8A4A-BE7F-23BD82EEE5AF}"/>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API Management     Functions</a:t>
            </a:r>
          </a:p>
        </p:txBody>
      </p:sp>
      <p:cxnSp>
        <p:nvCxnSpPr>
          <p:cNvPr id="13" name="Straight Connector 12">
            <a:extLst>
              <a:ext uri="{FF2B5EF4-FFF2-40B4-BE49-F238E27FC236}">
                <a16:creationId xmlns:a16="http://schemas.microsoft.com/office/drawing/2014/main" id="{BBE50556-70B9-0348-940F-6B1E49E7E275}"/>
              </a:ext>
            </a:extLst>
          </p:cNvPr>
          <p:cNvCxnSpPr/>
          <p:nvPr/>
        </p:nvCxnSpPr>
        <p:spPr>
          <a:xfrm flipH="1">
            <a:off x="4550227" y="1011198"/>
            <a:ext cx="1523" cy="5672631"/>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heart" title="Icon of a heart">
            <a:extLst>
              <a:ext uri="{FF2B5EF4-FFF2-40B4-BE49-F238E27FC236}">
                <a16:creationId xmlns:a16="http://schemas.microsoft.com/office/drawing/2014/main" id="{73EBE994-BCD6-6148-A002-F51A76FFE54B}"/>
              </a:ext>
            </a:extLst>
          </p:cNvPr>
          <p:cNvSpPr>
            <a:spLocks noChangeAspect="1"/>
          </p:cNvSpPr>
          <p:nvPr/>
        </p:nvSpPr>
        <p:spPr bwMode="auto">
          <a:xfrm>
            <a:off x="4599738" y="734199"/>
            <a:ext cx="301284" cy="274320"/>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solidFill>
            <a:srgbClr val="C00000"/>
          </a:solidFill>
          <a:ln w="15875" cap="sq">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329406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lIns="91440" tIns="45720" rIns="91440" bIns="45720" anchor="t"/>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09</a:t>
            </a:r>
          </a:p>
          <a:p>
            <a:endParaRPr lang="en-US" dirty="0">
              <a:solidFill>
                <a:schemeClr val="bg1"/>
              </a:solidFill>
            </a:endParaRPr>
          </a:p>
          <a:p>
            <a:r>
              <a:rPr lang="en-US" sz="4000" b="1">
                <a:solidFill>
                  <a:schemeClr val="bg1"/>
                </a:solidFill>
                <a:cs typeface="Segoe UI"/>
              </a:rPr>
              <a:t>Objective</a:t>
            </a:r>
            <a:r>
              <a:rPr lang="en-US" sz="4000" i="1">
                <a:solidFill>
                  <a:schemeClr val="bg1"/>
                </a:solidFill>
                <a:cs typeface="Segoe UI"/>
              </a:rPr>
              <a:t>:</a:t>
            </a:r>
            <a:r>
              <a:rPr lang="en-US" sz="4000">
                <a:solidFill>
                  <a:schemeClr val="bg1"/>
                </a:solidFill>
                <a:cs typeface="Segoe UI"/>
              </a:rPr>
              <a:t> </a:t>
            </a:r>
          </a:p>
          <a:p>
            <a:pPr marL="685800" indent="-685800">
              <a:buFont typeface="Arial" panose="020B0604020202020204" pitchFamily="34" charset="0"/>
              <a:buChar char="•"/>
            </a:pPr>
            <a:r>
              <a:rPr lang="en-US" sz="4000" dirty="0">
                <a:solidFill>
                  <a:schemeClr val="bg1"/>
                </a:solidFill>
              </a:rPr>
              <a:t>Create a function app</a:t>
            </a:r>
          </a:p>
          <a:p>
            <a:pPr marL="685800" indent="-685800">
              <a:buFont typeface="Arial" panose="020B0604020202020204" pitchFamily="34" charset="0"/>
              <a:buChar char="•"/>
            </a:pPr>
            <a:r>
              <a:rPr lang="en-US" sz="4000" dirty="0">
                <a:solidFill>
                  <a:schemeClr val="bg1"/>
                </a:solidFill>
              </a:rPr>
              <a:t>Expose the function as an API</a:t>
            </a:r>
          </a:p>
          <a:p>
            <a:endParaRPr lang="en-US" sz="4000" dirty="0">
              <a:solidFill>
                <a:schemeClr val="bg1"/>
              </a:solidFill>
            </a:endParaRPr>
          </a:p>
          <a:p>
            <a:pPr marL="685800" indent="-6858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Tree>
    <p:extLst>
      <p:ext uri="{BB962C8B-B14F-4D97-AF65-F5344CB8AC3E}">
        <p14:creationId xmlns:p14="http://schemas.microsoft.com/office/powerpoint/2010/main" val="30419409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2084187"/>
            <a:ext cx="4769837"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Tiers</a:t>
            </a:r>
          </a:p>
        </p:txBody>
      </p:sp>
      <p:pic>
        <p:nvPicPr>
          <p:cNvPr id="3" name="Picture 2" descr="A screenshot of a cell phone&#10;&#10;Description automatically generated">
            <a:extLst>
              <a:ext uri="{FF2B5EF4-FFF2-40B4-BE49-F238E27FC236}">
                <a16:creationId xmlns:a16="http://schemas.microsoft.com/office/drawing/2014/main" id="{B6D52BF4-089C-4159-9F4D-6A859500EDE4}"/>
              </a:ext>
            </a:extLst>
          </p:cNvPr>
          <p:cNvPicPr>
            <a:picLocks noChangeAspect="1"/>
          </p:cNvPicPr>
          <p:nvPr/>
        </p:nvPicPr>
        <p:blipFill>
          <a:blip r:embed="rId2"/>
          <a:stretch>
            <a:fillRect/>
          </a:stretch>
        </p:blipFill>
        <p:spPr>
          <a:xfrm>
            <a:off x="6808473" y="0"/>
            <a:ext cx="5383527" cy="6858000"/>
          </a:xfrm>
          <a:prstGeom prst="rect">
            <a:avLst/>
          </a:prstGeom>
          <a:noFill/>
        </p:spPr>
      </p:pic>
    </p:spTree>
    <p:extLst>
      <p:ext uri="{BB962C8B-B14F-4D97-AF65-F5344CB8AC3E}">
        <p14:creationId xmlns:p14="http://schemas.microsoft.com/office/powerpoint/2010/main" val="3288061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API Management</a:t>
            </a:r>
          </a:p>
        </p:txBody>
      </p:sp>
      <p:sp>
        <p:nvSpPr>
          <p:cNvPr id="18" name="Rectangle 17"/>
          <p:cNvSpPr/>
          <p:nvPr/>
        </p:nvSpPr>
        <p:spPr bwMode="auto">
          <a:xfrm>
            <a:off x="699899" y="2514599"/>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849304"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Facade</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20" name="TextBox 19"/>
          <p:cNvSpPr txBox="1"/>
          <p:nvPr/>
        </p:nvSpPr>
        <p:spPr>
          <a:xfrm>
            <a:off x="3467236"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1" name="TextBox 20"/>
          <p:cNvSpPr txBox="1"/>
          <p:nvPr/>
        </p:nvSpPr>
        <p:spPr>
          <a:xfrm>
            <a:off x="607509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2" name="TextBox 21"/>
          <p:cNvSpPr txBox="1"/>
          <p:nvPr/>
        </p:nvSpPr>
        <p:spPr>
          <a:xfrm>
            <a:off x="869302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25" name="TextBox 24"/>
          <p:cNvSpPr txBox="1"/>
          <p:nvPr/>
        </p:nvSpPr>
        <p:spPr>
          <a:xfrm>
            <a:off x="1392960" y="2641596"/>
            <a:ext cx="3849740" cy="505059"/>
          </a:xfrm>
          <a:prstGeom prst="rect">
            <a:avLst/>
          </a:prstGeom>
          <a:noFill/>
        </p:spPr>
        <p:txBody>
          <a:bodyPr wrap="square" lIns="179259" tIns="143407" rIns="179259" bIns="143407" rtlCol="0">
            <a:spAutoFit/>
          </a:bodyPr>
          <a:lstStyle/>
          <a:p>
            <a:pPr defTabSz="914225"/>
            <a:r>
              <a:rPr lang="en-US" sz="1400" dirty="0">
                <a:solidFill>
                  <a:schemeClr val="accent1"/>
                </a:solidFill>
              </a:rPr>
              <a:t>AZURE </a:t>
            </a:r>
            <a:r>
              <a:rPr lang="en-US" sz="1400">
                <a:solidFill>
                  <a:schemeClr val="accent1"/>
                </a:solidFill>
              </a:rPr>
              <a:t>API MANAGEMENT</a:t>
            </a:r>
            <a:endParaRPr lang="en-US" sz="1400" dirty="0">
              <a:solidFill>
                <a:schemeClr val="accent1"/>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79" y="2678759"/>
            <a:ext cx="520130" cy="433911"/>
          </a:xfrm>
          <a:prstGeom prst="rect">
            <a:avLst/>
          </a:prstGeom>
        </p:spPr>
      </p:pic>
    </p:spTree>
    <p:extLst>
      <p:ext uri="{BB962C8B-B14F-4D97-AF65-F5344CB8AC3E}">
        <p14:creationId xmlns:p14="http://schemas.microsoft.com/office/powerpoint/2010/main" val="388131835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99899" y="2514599"/>
            <a:ext cx="10607694" cy="261461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849304"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Facade</a:t>
            </a:r>
          </a:p>
          <a:p>
            <a:pPr algn="ctr" defTabSz="914225">
              <a:lnSpc>
                <a:spcPct val="90000"/>
              </a:lnSpc>
              <a:spcAft>
                <a:spcPts val="600"/>
              </a:spcAft>
            </a:pPr>
            <a:r>
              <a:rPr lang="en-US" sz="1568" dirty="0">
                <a:gradFill>
                  <a:gsLst>
                    <a:gs pos="2917">
                      <a:srgbClr val="FFFFFF"/>
                    </a:gs>
                    <a:gs pos="30000">
                      <a:srgbClr val="FFFFFF"/>
                    </a:gs>
                  </a:gsLst>
                  <a:lin ang="5400000" scaled="0"/>
                </a:gradFill>
              </a:rPr>
              <a:t>decouple</a:t>
            </a:r>
          </a:p>
          <a:p>
            <a:pPr algn="ctr" defTabSz="914225">
              <a:lnSpc>
                <a:spcPct val="90000"/>
              </a:lnSpc>
              <a:spcAft>
                <a:spcPts val="600"/>
              </a:spcAft>
            </a:pPr>
            <a:r>
              <a:rPr lang="en-US" sz="1568" dirty="0">
                <a:gradFill>
                  <a:gsLst>
                    <a:gs pos="2917">
                      <a:srgbClr val="FFFFFF"/>
                    </a:gs>
                    <a:gs pos="30000">
                      <a:srgbClr val="FFFFFF"/>
                    </a:gs>
                  </a:gsLst>
                  <a:lin ang="5400000" scaled="0"/>
                </a:gradFill>
              </a:rPr>
              <a:t>modernize</a:t>
            </a:r>
          </a:p>
          <a:p>
            <a:pPr algn="ctr" defTabSz="914225">
              <a:lnSpc>
                <a:spcPct val="90000"/>
              </a:lnSpc>
              <a:spcAft>
                <a:spcPts val="600"/>
              </a:spcAft>
            </a:pPr>
            <a:r>
              <a:rPr lang="en-US" sz="1568" dirty="0">
                <a:gradFill>
                  <a:gsLst>
                    <a:gs pos="2917">
                      <a:srgbClr val="FFFFFF"/>
                    </a:gs>
                    <a:gs pos="30000">
                      <a:srgbClr val="FFFFFF"/>
                    </a:gs>
                  </a:gsLst>
                  <a:lin ang="5400000" scaled="0"/>
                </a:gradFill>
              </a:rPr>
              <a:t>optimize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endParaRPr lang="en-US" sz="2745" dirty="0">
              <a:gradFill>
                <a:gsLst>
                  <a:gs pos="2917">
                    <a:srgbClr val="FFFFFF"/>
                  </a:gs>
                  <a:gs pos="30000">
                    <a:srgbClr val="FFFFFF"/>
                  </a:gs>
                </a:gsLst>
                <a:lin ang="5400000" scaled="0"/>
              </a:gradFill>
            </a:endParaRPr>
          </a:p>
        </p:txBody>
      </p:sp>
      <p:sp>
        <p:nvSpPr>
          <p:cNvPr id="8" name="TextBox 7"/>
          <p:cNvSpPr txBox="1"/>
          <p:nvPr/>
        </p:nvSpPr>
        <p:spPr>
          <a:xfrm>
            <a:off x="3467236"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Middleware</a:t>
            </a:r>
          </a:p>
          <a:p>
            <a:pPr algn="ctr" defTabSz="914225">
              <a:lnSpc>
                <a:spcPct val="90000"/>
              </a:lnSpc>
              <a:spcAft>
                <a:spcPts val="600"/>
              </a:spcAft>
            </a:pPr>
            <a:r>
              <a:rPr lang="en-US" sz="1568" dirty="0">
                <a:gradFill>
                  <a:gsLst>
                    <a:gs pos="2917">
                      <a:srgbClr val="FFFFFF"/>
                    </a:gs>
                    <a:gs pos="30000">
                      <a:srgbClr val="FFFFFF"/>
                    </a:gs>
                  </a:gsLst>
                  <a:lin ang="5400000" scaled="0"/>
                </a:gradFill>
              </a:rPr>
              <a:t>secure</a:t>
            </a:r>
          </a:p>
          <a:p>
            <a:pPr algn="ctr" defTabSz="914225">
              <a:lnSpc>
                <a:spcPct val="90000"/>
              </a:lnSpc>
              <a:spcAft>
                <a:spcPts val="600"/>
              </a:spcAft>
            </a:pPr>
            <a:r>
              <a:rPr lang="en-US" sz="1568" dirty="0">
                <a:gradFill>
                  <a:gsLst>
                    <a:gs pos="2917">
                      <a:srgbClr val="FFFFFF"/>
                    </a:gs>
                    <a:gs pos="30000">
                      <a:srgbClr val="FFFFFF"/>
                    </a:gs>
                  </a:gsLst>
                  <a:lin ang="5400000" scaled="0"/>
                </a:gradFill>
              </a:rPr>
              <a:t>protect</a:t>
            </a:r>
          </a:p>
          <a:p>
            <a:pPr algn="ctr" defTabSz="914225">
              <a:lnSpc>
                <a:spcPct val="90000"/>
              </a:lnSpc>
              <a:spcAft>
                <a:spcPts val="600"/>
              </a:spcAft>
            </a:pPr>
            <a:r>
              <a:rPr lang="en-US" sz="1568" dirty="0">
                <a:gradFill>
                  <a:gsLst>
                    <a:gs pos="2917">
                      <a:srgbClr val="FFFFFF"/>
                    </a:gs>
                    <a:gs pos="30000">
                      <a:srgbClr val="FFFFFF"/>
                    </a:gs>
                  </a:gsLst>
                  <a:lin ang="5400000" scaled="0"/>
                </a:gradFill>
              </a:rPr>
              <a:t>cache</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9" name="TextBox 8"/>
          <p:cNvSpPr txBox="1"/>
          <p:nvPr/>
        </p:nvSpPr>
        <p:spPr>
          <a:xfrm>
            <a:off x="607509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Monitoring</a:t>
            </a:r>
          </a:p>
          <a:p>
            <a:pPr algn="ctr" defTabSz="914225">
              <a:lnSpc>
                <a:spcPct val="90000"/>
              </a:lnSpc>
              <a:spcAft>
                <a:spcPts val="600"/>
              </a:spcAft>
            </a:pPr>
            <a:r>
              <a:rPr lang="en-US" sz="1568" dirty="0">
                <a:gradFill>
                  <a:gsLst>
                    <a:gs pos="2917">
                      <a:srgbClr val="FFFFFF"/>
                    </a:gs>
                    <a:gs pos="30000">
                      <a:srgbClr val="FFFFFF"/>
                    </a:gs>
                  </a:gsLst>
                  <a:lin ang="5400000" scaled="0"/>
                </a:gradFill>
              </a:rPr>
              <a:t>usage</a:t>
            </a:r>
          </a:p>
          <a:p>
            <a:pPr algn="ctr" defTabSz="914225">
              <a:lnSpc>
                <a:spcPct val="90000"/>
              </a:lnSpc>
              <a:spcAft>
                <a:spcPts val="600"/>
              </a:spcAft>
            </a:pPr>
            <a:r>
              <a:rPr lang="en-US" sz="1568" dirty="0">
                <a:gradFill>
                  <a:gsLst>
                    <a:gs pos="2917">
                      <a:srgbClr val="FFFFFF"/>
                    </a:gs>
                    <a:gs pos="30000">
                      <a:srgbClr val="FFFFFF"/>
                    </a:gs>
                  </a:gsLst>
                  <a:lin ang="5400000" scaled="0"/>
                </a:gradFill>
              </a:rPr>
              <a:t>health</a:t>
            </a:r>
          </a:p>
          <a:p>
            <a:pPr algn="ctr" defTabSz="914225">
              <a:lnSpc>
                <a:spcPct val="90000"/>
              </a:lnSpc>
              <a:spcAft>
                <a:spcPts val="600"/>
              </a:spcAft>
            </a:pPr>
            <a:r>
              <a:rPr lang="en-US" sz="1568" dirty="0">
                <a:gradFill>
                  <a:gsLst>
                    <a:gs pos="2917">
                      <a:srgbClr val="FFFFFF"/>
                    </a:gs>
                    <a:gs pos="30000">
                      <a:srgbClr val="FFFFFF"/>
                    </a:gs>
                  </a:gsLst>
                  <a:lin ang="5400000" scaled="0"/>
                </a:gradFill>
              </a:rPr>
              <a:t>monetization</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10" name="TextBox 9"/>
          <p:cNvSpPr txBox="1"/>
          <p:nvPr/>
        </p:nvSpPr>
        <p:spPr>
          <a:xfrm>
            <a:off x="8693021" y="3201557"/>
            <a:ext cx="2468526" cy="1769981"/>
          </a:xfrm>
          <a:prstGeom prst="rect">
            <a:avLst/>
          </a:prstGeom>
          <a:solidFill>
            <a:schemeClr val="tx2">
              <a:lumMod val="60000"/>
              <a:lumOff val="40000"/>
            </a:schemeClr>
          </a:solidFill>
        </p:spPr>
        <p:txBody>
          <a:bodyPr wrap="square" lIns="182854" tIns="146284" rIns="182854" bIns="146284" rtlCol="0" anchor="ctr" anchorCtr="0">
            <a:noAutofit/>
          </a:bodyPr>
          <a:lstStyle/>
          <a:p>
            <a:pPr algn="ctr" defTabSz="914225">
              <a:lnSpc>
                <a:spcPct val="90000"/>
              </a:lnSpc>
              <a:spcAft>
                <a:spcPts val="600"/>
              </a:spcAft>
            </a:pPr>
            <a:r>
              <a:rPr lang="en-US" sz="2745" dirty="0">
                <a:gradFill>
                  <a:gsLst>
                    <a:gs pos="2917">
                      <a:srgbClr val="FFFFFF"/>
                    </a:gs>
                    <a:gs pos="30000">
                      <a:srgbClr val="FFFFFF"/>
                    </a:gs>
                  </a:gsLst>
                  <a:lin ang="5400000" scaled="0"/>
                </a:gradFill>
              </a:rPr>
              <a:t>Developer</a:t>
            </a:r>
          </a:p>
          <a:p>
            <a:pPr algn="ctr" defTabSz="914225">
              <a:lnSpc>
                <a:spcPct val="90000"/>
              </a:lnSpc>
              <a:spcAft>
                <a:spcPts val="600"/>
              </a:spcAft>
            </a:pPr>
            <a:r>
              <a:rPr lang="en-US" sz="1568" dirty="0">
                <a:gradFill>
                  <a:gsLst>
                    <a:gs pos="2917">
                      <a:srgbClr val="FFFFFF"/>
                    </a:gs>
                    <a:gs pos="30000">
                      <a:srgbClr val="FFFFFF"/>
                    </a:gs>
                  </a:gsLst>
                  <a:lin ang="5400000" scaled="0"/>
                </a:gradFill>
              </a:rPr>
              <a:t>discover</a:t>
            </a:r>
          </a:p>
          <a:p>
            <a:pPr algn="ctr" defTabSz="914225">
              <a:lnSpc>
                <a:spcPct val="90000"/>
              </a:lnSpc>
              <a:spcAft>
                <a:spcPts val="600"/>
              </a:spcAft>
            </a:pPr>
            <a:r>
              <a:rPr lang="en-US" sz="1568" dirty="0">
                <a:gradFill>
                  <a:gsLst>
                    <a:gs pos="2917">
                      <a:srgbClr val="FFFFFF"/>
                    </a:gs>
                    <a:gs pos="30000">
                      <a:srgbClr val="FFFFFF"/>
                    </a:gs>
                  </a:gsLst>
                  <a:lin ang="5400000" scaled="0"/>
                </a:gradFill>
              </a:rPr>
              <a:t>document</a:t>
            </a:r>
          </a:p>
          <a:p>
            <a:pPr algn="ctr" defTabSz="914225">
              <a:lnSpc>
                <a:spcPct val="90000"/>
              </a:lnSpc>
              <a:spcAft>
                <a:spcPts val="600"/>
              </a:spcAft>
            </a:pPr>
            <a:r>
              <a:rPr lang="en-US" sz="1568" dirty="0">
                <a:gradFill>
                  <a:gsLst>
                    <a:gs pos="2917">
                      <a:srgbClr val="FFFFFF"/>
                    </a:gs>
                    <a:gs pos="30000">
                      <a:srgbClr val="FFFFFF"/>
                    </a:gs>
                  </a:gsLst>
                  <a:lin ang="5400000" scaled="0"/>
                </a:gradFill>
              </a:rPr>
              <a:t>on-board</a:t>
            </a:r>
          </a:p>
          <a:p>
            <a:pPr algn="ctr" defTabSz="914225">
              <a:lnSpc>
                <a:spcPct val="90000"/>
              </a:lnSpc>
              <a:spcAft>
                <a:spcPts val="600"/>
              </a:spcAft>
            </a:pPr>
            <a:r>
              <a:rPr lang="en-US" sz="1568" dirty="0">
                <a:gradFill>
                  <a:gsLst>
                    <a:gs pos="2917">
                      <a:srgbClr val="FFFFFF"/>
                    </a:gs>
                    <a:gs pos="30000">
                      <a:srgbClr val="FFFFFF"/>
                    </a:gs>
                  </a:gsLst>
                  <a:lin ang="5400000" scaled="0"/>
                </a:gradFill>
              </a:rPr>
              <a:t>...</a:t>
            </a:r>
          </a:p>
        </p:txBody>
      </p:sp>
      <p:sp>
        <p:nvSpPr>
          <p:cNvPr id="5" name="Title 4"/>
          <p:cNvSpPr>
            <a:spLocks noGrp="1"/>
          </p:cNvSpPr>
          <p:nvPr>
            <p:ph type="title"/>
          </p:nvPr>
        </p:nvSpPr>
        <p:spPr/>
        <p:txBody>
          <a:bodyPr/>
          <a:lstStyle/>
          <a:p>
            <a:r>
              <a:rPr lang="en-US" dirty="0"/>
              <a:t>Azure API Management</a:t>
            </a:r>
          </a:p>
        </p:txBody>
      </p:sp>
      <p:sp>
        <p:nvSpPr>
          <p:cNvPr id="16" name="Rectangle 15"/>
          <p:cNvSpPr/>
          <p:nvPr/>
        </p:nvSpPr>
        <p:spPr>
          <a:xfrm>
            <a:off x="6196215" y="5485145"/>
            <a:ext cx="2312015" cy="107065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On-prem APIs</a:t>
            </a:r>
          </a:p>
        </p:txBody>
      </p:sp>
      <p:sp>
        <p:nvSpPr>
          <p:cNvPr id="17" name="Rectangle 16"/>
          <p:cNvSpPr/>
          <p:nvPr/>
        </p:nvSpPr>
        <p:spPr>
          <a:xfrm>
            <a:off x="8849532" y="5485145"/>
            <a:ext cx="2312015" cy="107065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3</a:t>
            </a:r>
            <a:r>
              <a:rPr lang="en-US" baseline="30000" dirty="0">
                <a:solidFill>
                  <a:srgbClr val="FFFFFF"/>
                </a:solidFill>
              </a:rPr>
              <a:t>rd</a:t>
            </a:r>
            <a:r>
              <a:rPr lang="en-US" dirty="0">
                <a:solidFill>
                  <a:srgbClr val="FFFFFF"/>
                </a:solidFill>
              </a:rPr>
              <a:t> party APIs</a:t>
            </a:r>
          </a:p>
        </p:txBody>
      </p:sp>
      <p:sp>
        <p:nvSpPr>
          <p:cNvPr id="21" name="TextBox 20"/>
          <p:cNvSpPr txBox="1"/>
          <p:nvPr/>
        </p:nvSpPr>
        <p:spPr>
          <a:xfrm>
            <a:off x="1392960" y="2641596"/>
            <a:ext cx="3849740" cy="505059"/>
          </a:xfrm>
          <a:prstGeom prst="rect">
            <a:avLst/>
          </a:prstGeom>
          <a:noFill/>
        </p:spPr>
        <p:txBody>
          <a:bodyPr wrap="square" lIns="179259" tIns="143407" rIns="179259" bIns="143407" rtlCol="0">
            <a:spAutoFit/>
          </a:bodyPr>
          <a:lstStyle/>
          <a:p>
            <a:pPr defTabSz="914225"/>
            <a:r>
              <a:rPr lang="en-US" sz="1400" dirty="0">
                <a:solidFill>
                  <a:schemeClr val="accent1"/>
                </a:solidFill>
              </a:rPr>
              <a:t>AZURE </a:t>
            </a:r>
            <a:r>
              <a:rPr lang="en-US" sz="1400">
                <a:solidFill>
                  <a:schemeClr val="accent1"/>
                </a:solidFill>
              </a:rPr>
              <a:t>API MANAGEMENT</a:t>
            </a:r>
            <a:endParaRPr lang="en-US" sz="1400" dirty="0">
              <a:solidFill>
                <a:schemeClr val="accent1"/>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79" y="2678759"/>
            <a:ext cx="520130" cy="433911"/>
          </a:xfrm>
          <a:prstGeom prst="rect">
            <a:avLst/>
          </a:prstGeom>
        </p:spPr>
      </p:pic>
      <p:sp>
        <p:nvSpPr>
          <p:cNvPr id="24" name="Rectangle 23"/>
          <p:cNvSpPr/>
          <p:nvPr/>
        </p:nvSpPr>
        <p:spPr>
          <a:xfrm>
            <a:off x="889579" y="5485145"/>
            <a:ext cx="2312015" cy="107065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APIs on Azure</a:t>
            </a:r>
          </a:p>
        </p:txBody>
      </p:sp>
      <p:sp>
        <p:nvSpPr>
          <p:cNvPr id="25" name="Rectangle 24"/>
          <p:cNvSpPr/>
          <p:nvPr/>
        </p:nvSpPr>
        <p:spPr>
          <a:xfrm>
            <a:off x="3542897" y="5485145"/>
            <a:ext cx="2312015" cy="107065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Azure APIs</a:t>
            </a:r>
          </a:p>
        </p:txBody>
      </p:sp>
      <p:sp>
        <p:nvSpPr>
          <p:cNvPr id="14" name="Rectangle 13"/>
          <p:cNvSpPr/>
          <p:nvPr/>
        </p:nvSpPr>
        <p:spPr>
          <a:xfrm>
            <a:off x="849304" y="1166947"/>
            <a:ext cx="10458289" cy="107065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r>
              <a:rPr lang="en-US" dirty="0">
                <a:solidFill>
                  <a:srgbClr val="FFFFFF"/>
                </a:solidFill>
              </a:rPr>
              <a:t>API consumers</a:t>
            </a:r>
          </a:p>
        </p:txBody>
      </p:sp>
    </p:spTree>
    <p:extLst>
      <p:ext uri="{BB962C8B-B14F-4D97-AF65-F5344CB8AC3E}">
        <p14:creationId xmlns:p14="http://schemas.microsoft.com/office/powerpoint/2010/main" val="348742861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61798" y="223330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13409" y="137470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34363"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13409" y="5346044"/>
            <a:ext cx="911160"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16504" y="2233302"/>
            <a:ext cx="8725" cy="31367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96324" y="828288"/>
            <a:ext cx="2941917" cy="1010793"/>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1798" y="4396037"/>
            <a:ext cx="2952974" cy="1578478"/>
          </a:xfrm>
          <a:prstGeom prst="rect">
            <a:avLst/>
          </a:prstGeom>
        </p:spPr>
      </p:pic>
      <p:sp>
        <p:nvSpPr>
          <p:cNvPr id="71" name="TextBox 70"/>
          <p:cNvSpPr txBox="1"/>
          <p:nvPr/>
        </p:nvSpPr>
        <p:spPr>
          <a:xfrm>
            <a:off x="338821" y="1854059"/>
            <a:ext cx="1805878" cy="343443"/>
          </a:xfrm>
          <a:prstGeom prst="rect">
            <a:avLst/>
          </a:prstGeom>
          <a:noFill/>
        </p:spPr>
        <p:txBody>
          <a:bodyPr wrap="none" rtlCol="0">
            <a:spAutoFit/>
          </a:bodyPr>
          <a:lstStyle/>
          <a:p>
            <a:pPr defTabSz="914225"/>
            <a:r>
              <a:rPr lang="en-US" sz="1600" dirty="0">
                <a:solidFill>
                  <a:srgbClr val="FFFFFF"/>
                </a:solidFill>
              </a:rPr>
              <a:t>APP </a:t>
            </a:r>
            <a:r>
              <a:rPr lang="en-US" sz="1600" dirty="0">
                <a:solidFill>
                  <a:srgbClr val="505050"/>
                </a:solidFill>
              </a:rPr>
              <a:t>DEVELOPERS</a:t>
            </a:r>
          </a:p>
        </p:txBody>
      </p:sp>
      <p:sp>
        <p:nvSpPr>
          <p:cNvPr id="73" name="TextBox 72"/>
          <p:cNvSpPr txBox="1"/>
          <p:nvPr/>
        </p:nvSpPr>
        <p:spPr>
          <a:xfrm>
            <a:off x="338819" y="3896881"/>
            <a:ext cx="663870" cy="343443"/>
          </a:xfrm>
          <a:prstGeom prst="rect">
            <a:avLst/>
          </a:prstGeom>
          <a:noFill/>
        </p:spPr>
        <p:txBody>
          <a:bodyPr wrap="none" rtlCol="0">
            <a:spAutoFit/>
          </a:bodyPr>
          <a:lstStyle/>
          <a:p>
            <a:pPr defTabSz="914225"/>
            <a:r>
              <a:rPr lang="en-US" sz="1600" dirty="0">
                <a:solidFill>
                  <a:srgbClr val="505050"/>
                </a:solidFill>
              </a:rPr>
              <a:t>APPS</a:t>
            </a:r>
          </a:p>
        </p:txBody>
      </p:sp>
      <p:sp>
        <p:nvSpPr>
          <p:cNvPr id="81" name="TextBox 80"/>
          <p:cNvSpPr txBox="1"/>
          <p:nvPr/>
        </p:nvSpPr>
        <p:spPr>
          <a:xfrm>
            <a:off x="338820" y="5952309"/>
            <a:ext cx="1686440" cy="343443"/>
          </a:xfrm>
          <a:prstGeom prst="rect">
            <a:avLst/>
          </a:prstGeom>
          <a:noFill/>
        </p:spPr>
        <p:txBody>
          <a:bodyPr wrap="none" rtlCol="0">
            <a:spAutoFit/>
          </a:bodyPr>
          <a:lstStyle/>
          <a:p>
            <a:pPr defTabSz="914225"/>
            <a:r>
              <a:rPr lang="en-US" sz="1600" dirty="0">
                <a:solidFill>
                  <a:srgbClr val="505050"/>
                </a:solidFill>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50189" y="2570168"/>
            <a:ext cx="2461632" cy="1428216"/>
          </a:xfrm>
          <a:prstGeom prst="rect">
            <a:avLst/>
          </a:prstGeom>
        </p:spPr>
      </p:pic>
      <p:cxnSp>
        <p:nvCxnSpPr>
          <p:cNvPr id="83" name="Straight Connector 82"/>
          <p:cNvCxnSpPr/>
          <p:nvPr/>
        </p:nvCxnSpPr>
        <p:spPr>
          <a:xfrm>
            <a:off x="261798" y="4318981"/>
            <a:ext cx="6779262"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444046" y="3203653"/>
            <a:ext cx="92544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34494" y="2056781"/>
            <a:ext cx="1006875" cy="2092063"/>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8901400" y="3078870"/>
            <a:ext cx="749100" cy="304719"/>
          </a:xfrm>
          <a:prstGeom prst="rect">
            <a:avLst/>
          </a:prstGeom>
        </p:spPr>
      </p:pic>
      <p:sp>
        <p:nvSpPr>
          <p:cNvPr id="42" name="TextBox 41"/>
          <p:cNvSpPr txBox="1"/>
          <p:nvPr/>
        </p:nvSpPr>
        <p:spPr>
          <a:xfrm>
            <a:off x="8876612" y="4549531"/>
            <a:ext cx="2594038" cy="1096812"/>
          </a:xfrm>
          <a:prstGeom prst="rect">
            <a:avLst/>
          </a:prstGeom>
          <a:noFill/>
        </p:spPr>
        <p:txBody>
          <a:bodyPr wrap="square" rtlCol="0">
            <a:spAutoFit/>
          </a:bodyPr>
          <a:lstStyle/>
          <a:p>
            <a:pPr algn="ctr" defTabSz="914225"/>
            <a:r>
              <a:rPr lang="en-US" sz="1600" dirty="0">
                <a:solidFill>
                  <a:srgbClr val="505050"/>
                </a:solidFill>
              </a:rPr>
              <a:t>Hosted </a:t>
            </a:r>
            <a:r>
              <a:rPr lang="en-US" sz="1600" b="1" dirty="0">
                <a:solidFill>
                  <a:srgbClr val="505050"/>
                </a:solidFill>
              </a:rPr>
              <a:t>anywhere</a:t>
            </a:r>
            <a:r>
              <a:rPr lang="en-US" sz="1600" dirty="0">
                <a:solidFill>
                  <a:srgbClr val="505050"/>
                </a:solidFill>
              </a:rPr>
              <a:t>.</a:t>
            </a:r>
          </a:p>
          <a:p>
            <a:pPr algn="ctr" defTabSz="914225"/>
            <a:endParaRPr lang="en-US" sz="1600" dirty="0">
              <a:solidFill>
                <a:srgbClr val="505050"/>
              </a:solidFill>
            </a:endParaRPr>
          </a:p>
          <a:p>
            <a:pPr algn="ctr" defTabSz="914225"/>
            <a:r>
              <a:rPr lang="en-US" sz="1600" dirty="0">
                <a:solidFill>
                  <a:srgbClr val="505050"/>
                </a:solidFill>
              </a:rPr>
              <a:t>Developed using </a:t>
            </a:r>
            <a:r>
              <a:rPr lang="en-US" sz="1600" b="1" dirty="0">
                <a:solidFill>
                  <a:srgbClr val="505050"/>
                </a:solidFill>
              </a:rPr>
              <a:t>any</a:t>
            </a:r>
            <a:r>
              <a:rPr lang="en-US" sz="1600" dirty="0">
                <a:solidFill>
                  <a:srgbClr val="505050"/>
                </a:solidFill>
              </a:rPr>
              <a:t> technology.</a:t>
            </a:r>
          </a:p>
        </p:txBody>
      </p:sp>
      <p:sp>
        <p:nvSpPr>
          <p:cNvPr id="43" name="TextBox 42"/>
          <p:cNvSpPr txBox="1"/>
          <p:nvPr/>
        </p:nvSpPr>
        <p:spPr>
          <a:xfrm>
            <a:off x="8662633" y="3460578"/>
            <a:ext cx="981989" cy="531737"/>
          </a:xfrm>
          <a:prstGeom prst="rect">
            <a:avLst/>
          </a:prstGeom>
          <a:noFill/>
        </p:spPr>
        <p:txBody>
          <a:bodyPr wrap="none" rtlCol="0">
            <a:spAutoFit/>
          </a:bodyPr>
          <a:lstStyle/>
          <a:p>
            <a:pPr algn="ctr" defTabSz="914225"/>
            <a:r>
              <a:rPr lang="en-US" sz="1400" dirty="0">
                <a:solidFill>
                  <a:srgbClr val="505050"/>
                </a:solidFill>
              </a:rPr>
              <a:t>BACKEND</a:t>
            </a:r>
          </a:p>
          <a:p>
            <a:pPr algn="ctr" defTabSz="914225"/>
            <a:r>
              <a:rPr lang="en-US" sz="1400" dirty="0">
                <a:solidFill>
                  <a:srgbClr val="505050"/>
                </a:solidFill>
              </a:rPr>
              <a:t>APIs</a:t>
            </a:r>
          </a:p>
        </p:txBody>
      </p:sp>
      <p:sp>
        <p:nvSpPr>
          <p:cNvPr id="28" name="TextBox 27"/>
          <p:cNvSpPr txBox="1"/>
          <p:nvPr/>
        </p:nvSpPr>
        <p:spPr>
          <a:xfrm>
            <a:off x="7382518" y="3469267"/>
            <a:ext cx="1048500" cy="521358"/>
          </a:xfrm>
          <a:prstGeom prst="rect">
            <a:avLst/>
          </a:prstGeom>
          <a:noFill/>
        </p:spPr>
        <p:txBody>
          <a:bodyPr wrap="none" rtlCol="0">
            <a:spAutoFit/>
          </a:bodyPr>
          <a:lstStyle/>
          <a:p>
            <a:pPr algn="ctr" defTabSz="914225"/>
            <a:r>
              <a:rPr lang="en-US" sz="1400" dirty="0">
                <a:solidFill>
                  <a:srgbClr val="505050"/>
                </a:solidFill>
              </a:rPr>
              <a:t>DIRECT OR</a:t>
            </a:r>
          </a:p>
          <a:p>
            <a:pPr algn="ctr" defTabSz="914225"/>
            <a:r>
              <a:rPr lang="en-US" sz="1400" dirty="0">
                <a:solidFill>
                  <a:srgbClr val="505050"/>
                </a:solidFill>
              </a:rPr>
              <a:t>VPN</a:t>
            </a:r>
          </a:p>
        </p:txBody>
      </p:sp>
      <p:pic>
        <p:nvPicPr>
          <p:cNvPr id="3" name="Picture 2"/>
          <p:cNvPicPr>
            <a:picLocks noChangeAspect="1"/>
          </p:cNvPicPr>
          <p:nvPr/>
        </p:nvPicPr>
        <p:blipFill>
          <a:blip r:embed="rId8">
            <a:biLevel thresh="75000"/>
          </a:blip>
          <a:stretch>
            <a:fillRect/>
          </a:stretch>
        </p:blipFill>
        <p:spPr>
          <a:xfrm>
            <a:off x="3713412" y="5969479"/>
            <a:ext cx="338426" cy="33842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65717" y="5483311"/>
            <a:ext cx="445657" cy="445657"/>
          </a:xfrm>
          <a:prstGeom prst="rect">
            <a:avLst/>
          </a:prstGeom>
        </p:spPr>
      </p:pic>
      <p:pic>
        <p:nvPicPr>
          <p:cNvPr id="9" name="Picture 8"/>
          <p:cNvPicPr>
            <a:picLocks noChangeAspect="1"/>
          </p:cNvPicPr>
          <p:nvPr/>
        </p:nvPicPr>
        <p:blipFill>
          <a:blip r:embed="rId10">
            <a:biLevel thresh="75000"/>
          </a:blip>
          <a:stretch>
            <a:fillRect/>
          </a:stretch>
        </p:blipFill>
        <p:spPr>
          <a:xfrm>
            <a:off x="3727697" y="6373107"/>
            <a:ext cx="755021" cy="314592"/>
          </a:xfrm>
          <a:prstGeom prst="rect">
            <a:avLst/>
          </a:prstGeom>
        </p:spPr>
      </p:pic>
      <p:grpSp>
        <p:nvGrpSpPr>
          <p:cNvPr id="36" name="Group 35"/>
          <p:cNvGrpSpPr/>
          <p:nvPr/>
        </p:nvGrpSpPr>
        <p:grpSpPr>
          <a:xfrm>
            <a:off x="5024388" y="-22905"/>
            <a:ext cx="2192609" cy="6880419"/>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solidFill>
                  <a:srgbClr val="2F3781"/>
                </a:solidFill>
              </a:endParaRPr>
            </a:p>
          </p:txBody>
        </p:sp>
        <p:sp>
          <p:nvSpPr>
            <p:cNvPr id="8" name="TextBox 7"/>
            <p:cNvSpPr txBox="1"/>
            <p:nvPr/>
          </p:nvSpPr>
          <p:spPr>
            <a:xfrm>
              <a:off x="5606513" y="-22905"/>
              <a:ext cx="1610484" cy="720502"/>
            </a:xfrm>
            <a:prstGeom prst="rect">
              <a:avLst/>
            </a:prstGeom>
            <a:noFill/>
          </p:spPr>
          <p:txBody>
            <a:bodyPr wrap="square" lIns="179259" tIns="143407" rIns="179259" bIns="143407" rtlCol="0">
              <a:spAutoFit/>
            </a:bodyPr>
            <a:lstStyle/>
            <a:p>
              <a:pPr defTabSz="914225"/>
              <a:r>
                <a:rPr lang="en-US" sz="1400" b="1" dirty="0">
                  <a:gradFill>
                    <a:gsLst>
                      <a:gs pos="2917">
                        <a:srgbClr val="FFFFFF"/>
                      </a:gs>
                      <a:gs pos="30000">
                        <a:srgbClr val="FFFFFF"/>
                      </a:gs>
                    </a:gsLst>
                    <a:lin ang="5400000" scaled="0"/>
                  </a:gradFill>
                  <a:latin typeface="Segoe UI Light"/>
                </a:rPr>
                <a:t>AZURE API </a:t>
              </a:r>
            </a:p>
            <a:p>
              <a:pPr defTabSz="914225"/>
              <a:r>
                <a:rPr lang="en-US" sz="1400" b="1" dirty="0">
                  <a:gradFill>
                    <a:gsLst>
                      <a:gs pos="2917">
                        <a:srgbClr val="FFFFFF"/>
                      </a:gs>
                      <a:gs pos="30000">
                        <a:srgbClr val="FFFFFF"/>
                      </a:gs>
                    </a:gsLst>
                    <a:lin ang="5400000" scaled="0"/>
                  </a:gradFill>
                  <a:latin typeface="Segoe UI Light"/>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172573" y="5898890"/>
              <a:ext cx="1644384" cy="343443"/>
            </a:xfrm>
            <a:prstGeom prst="rect">
              <a:avLst/>
            </a:prstGeom>
            <a:noFill/>
          </p:spPr>
          <p:txBody>
            <a:bodyPr wrap="none" rtlCol="0">
              <a:spAutoFit/>
            </a:bodyPr>
            <a:lstStyle/>
            <a:p>
              <a:pPr algn="ctr" defTabSz="914225"/>
              <a:r>
                <a:rPr lang="en-US" sz="1600" dirty="0">
                  <a:solidFill>
                    <a:srgbClr val="FFFFFF"/>
                  </a:solidFill>
                </a:rPr>
                <a:t>Publisher portal</a:t>
              </a:r>
            </a:p>
          </p:txBody>
        </p:sp>
        <p:sp>
          <p:nvSpPr>
            <p:cNvPr id="65" name="TextBox 64"/>
            <p:cNvSpPr txBox="1"/>
            <p:nvPr/>
          </p:nvSpPr>
          <p:spPr>
            <a:xfrm>
              <a:off x="5490592" y="3896881"/>
              <a:ext cx="951193" cy="336740"/>
            </a:xfrm>
            <a:prstGeom prst="rect">
              <a:avLst/>
            </a:prstGeom>
            <a:noFill/>
          </p:spPr>
          <p:txBody>
            <a:bodyPr wrap="none" rtlCol="0">
              <a:spAutoFit/>
            </a:bodyPr>
            <a:lstStyle/>
            <a:p>
              <a:pPr algn="ctr" defTabSz="914225"/>
              <a:r>
                <a:rPr lang="en-US" sz="1600" dirty="0">
                  <a:solidFill>
                    <a:srgbClr val="FFFFFF"/>
                  </a:solidFill>
                </a:rPr>
                <a:t>Gateway</a:t>
              </a:r>
            </a:p>
          </p:txBody>
        </p:sp>
        <p:sp>
          <p:nvSpPr>
            <p:cNvPr id="70" name="TextBox 69"/>
            <p:cNvSpPr txBox="1"/>
            <p:nvPr/>
          </p:nvSpPr>
          <p:spPr>
            <a:xfrm>
              <a:off x="5160762" y="1854059"/>
              <a:ext cx="1725164" cy="343443"/>
            </a:xfrm>
            <a:prstGeom prst="rect">
              <a:avLst/>
            </a:prstGeom>
            <a:noFill/>
          </p:spPr>
          <p:txBody>
            <a:bodyPr wrap="none" rtlCol="0">
              <a:spAutoFit/>
            </a:bodyPr>
            <a:lstStyle/>
            <a:p>
              <a:pPr algn="ctr" defTabSz="914225"/>
              <a:r>
                <a:rPr lang="en-US" sz="1600" dirty="0">
                  <a:solidFill>
                    <a:srgbClr val="FFFFFF"/>
                  </a:solidFill>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644472" y="1304447"/>
            <a:ext cx="150596" cy="4054799"/>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132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97DB-5714-459C-9D4E-39DE138AC7C6}"/>
              </a:ext>
            </a:extLst>
          </p:cNvPr>
          <p:cNvSpPr>
            <a:spLocks noGrp="1"/>
          </p:cNvSpPr>
          <p:nvPr>
            <p:ph type="title"/>
          </p:nvPr>
        </p:nvSpPr>
        <p:spPr/>
        <p:txBody>
          <a:bodyPr/>
          <a:lstStyle/>
          <a:p>
            <a:r>
              <a:rPr lang="en-US" dirty="0"/>
              <a:t>Import API Definitions</a:t>
            </a:r>
          </a:p>
        </p:txBody>
      </p:sp>
      <p:pic>
        <p:nvPicPr>
          <p:cNvPr id="4" name="Picture 3">
            <a:extLst>
              <a:ext uri="{FF2B5EF4-FFF2-40B4-BE49-F238E27FC236}">
                <a16:creationId xmlns:a16="http://schemas.microsoft.com/office/drawing/2014/main" id="{A45B045C-D6C1-4151-BA06-6B4F650D2556}"/>
              </a:ext>
            </a:extLst>
          </p:cNvPr>
          <p:cNvPicPr>
            <a:picLocks noChangeAspect="1"/>
          </p:cNvPicPr>
          <p:nvPr/>
        </p:nvPicPr>
        <p:blipFill>
          <a:blip r:embed="rId2"/>
          <a:stretch>
            <a:fillRect/>
          </a:stretch>
        </p:blipFill>
        <p:spPr>
          <a:xfrm>
            <a:off x="500062" y="1585912"/>
            <a:ext cx="11191875" cy="3686175"/>
          </a:xfrm>
          <a:prstGeom prst="rect">
            <a:avLst/>
          </a:prstGeom>
        </p:spPr>
      </p:pic>
    </p:spTree>
    <p:extLst>
      <p:ext uri="{BB962C8B-B14F-4D97-AF65-F5344CB8AC3E}">
        <p14:creationId xmlns:p14="http://schemas.microsoft.com/office/powerpoint/2010/main" val="24880917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B97A-D8EF-4F26-8209-E0A57307BBA3}"/>
              </a:ext>
            </a:extLst>
          </p:cNvPr>
          <p:cNvSpPr txBox="1">
            <a:spLocks/>
          </p:cNvSpPr>
          <p:nvPr/>
        </p:nvSpPr>
        <p:spPr>
          <a:xfrm>
            <a:off x="269302" y="851735"/>
            <a:ext cx="9860610" cy="179309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b="1" dirty="0">
                <a:solidFill>
                  <a:schemeClr val="bg1"/>
                </a:solidFill>
              </a:rPr>
              <a:t>Lab 01</a:t>
            </a:r>
          </a:p>
          <a:p>
            <a:endParaRPr lang="en-US" dirty="0">
              <a:solidFill>
                <a:schemeClr val="bg1"/>
              </a:solidFill>
            </a:endParaRPr>
          </a:p>
          <a:p>
            <a:r>
              <a:rPr lang="en-US" sz="4000" b="1" dirty="0">
                <a:solidFill>
                  <a:schemeClr val="bg1"/>
                </a:solidFill>
              </a:rPr>
              <a:t>Objective</a:t>
            </a:r>
            <a:r>
              <a:rPr lang="en-US" sz="4000" i="1" dirty="0">
                <a:solidFill>
                  <a:schemeClr val="bg1"/>
                </a:solidFill>
              </a:rPr>
              <a:t>:</a:t>
            </a:r>
            <a:r>
              <a:rPr lang="en-US" sz="4000" dirty="0">
                <a:solidFill>
                  <a:schemeClr val="bg1"/>
                </a:solidFill>
              </a:rPr>
              <a:t> </a:t>
            </a:r>
          </a:p>
          <a:p>
            <a:r>
              <a:rPr lang="en-US" sz="4000" dirty="0">
                <a:solidFill>
                  <a:schemeClr val="bg1"/>
                </a:solidFill>
              </a:rPr>
              <a:t>Import, publish, and test an API with the Azure APIM Instance</a:t>
            </a:r>
          </a:p>
          <a:p>
            <a:endParaRPr lang="en-US" dirty="0">
              <a:solidFill>
                <a:schemeClr val="bg1"/>
              </a:solidFill>
            </a:endParaRPr>
          </a:p>
        </p:txBody>
      </p:sp>
    </p:spTree>
    <p:extLst>
      <p:ext uri="{BB962C8B-B14F-4D97-AF65-F5344CB8AC3E}">
        <p14:creationId xmlns:p14="http://schemas.microsoft.com/office/powerpoint/2010/main" val="1352108538"/>
      </p:ext>
    </p:extLst>
  </p:cSld>
  <p:clrMapOvr>
    <a:masterClrMapping/>
  </p:clrMapOvr>
  <p:transition>
    <p:fade/>
  </p:transition>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3998DD3-A322-4A83-9C5D-71EE13D2BF29}" vid="{87A84D0E-FF42-445C-826C-F9773245B591}"/>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2.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3.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4.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5.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6.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ppt/theme/themeOverride7.xml><?xml version="1.0" encoding="utf-8"?>
<a:themeOverride xmlns:a="http://schemas.openxmlformats.org/drawingml/2006/main">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1F226F92ABB04C9E3BF01C1154F175" ma:contentTypeVersion="12" ma:contentTypeDescription="Create a new document." ma:contentTypeScope="" ma:versionID="32f8ec639e3aca71f9dbfbb8de5a2473">
  <xsd:schema xmlns:xsd="http://www.w3.org/2001/XMLSchema" xmlns:xs="http://www.w3.org/2001/XMLSchema" xmlns:p="http://schemas.microsoft.com/office/2006/metadata/properties" xmlns:ns2="e4c9c6b0-dd77-4bb3-be5e-b6d063c66837" xmlns:ns3="7871bc1e-00d0-4390-bdae-494b826a67c6" xmlns:ns4="230e9df3-be65-4c73-a93b-d1236ebd677e" targetNamespace="http://schemas.microsoft.com/office/2006/metadata/properties" ma:root="true" ma:fieldsID="1abbc36b1e2774fa43034f8446cd8a99" ns2:_="" ns3:_="" ns4:_="">
    <xsd:import namespace="e4c9c6b0-dd77-4bb3-be5e-b6d063c66837"/>
    <xsd:import namespace="7871bc1e-00d0-4390-bdae-494b826a67c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9c6b0-dd77-4bb3-be5e-b6d063c668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871bc1e-00d0-4390-bdae-494b826a67c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f212809a-00b0-484c-9128-f27926f65f0c}" ma:internalName="TaxCatchAll" ma:showField="CatchAllData" ma:web="7871bc1e-00d0-4390-bdae-494b826a6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4c9c6b0-dd77-4bb3-be5e-b6d063c66837">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DC11135-5E08-47FB-9483-A3F968EE4B2F}">
  <ds:schemaRefs>
    <ds:schemaRef ds:uri="http://schemas.microsoft.com/sharepoint/v3/contenttype/forms"/>
  </ds:schemaRefs>
</ds:datastoreItem>
</file>

<file path=customXml/itemProps2.xml><?xml version="1.0" encoding="utf-8"?>
<ds:datastoreItem xmlns:ds="http://schemas.openxmlformats.org/officeDocument/2006/customXml" ds:itemID="{E1BD0AC2-422A-4604-A28C-D5D5C9A07BEA}">
  <ds:schemaRefs>
    <ds:schemaRef ds:uri="230e9df3-be65-4c73-a93b-d1236ebd677e"/>
    <ds:schemaRef ds:uri="7871bc1e-00d0-4390-bdae-494b826a67c6"/>
    <ds:schemaRef ds:uri="e4c9c6b0-dd77-4bb3-be5e-b6d063c668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420D0B-318C-4569-AF88-E1424F4B5887}">
  <ds:schemaRefs>
    <ds:schemaRef ds:uri="230e9df3-be65-4c73-a93b-d1236ebd677e"/>
    <ds:schemaRef ds:uri="e4c9c6b0-dd77-4bb3-be5e-b6d063c668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TR23_BO_CT_Template</Template>
  <TotalTime>0</TotalTime>
  <Words>2913</Words>
  <Application>Microsoft Office PowerPoint</Application>
  <PresentationFormat>Widescreen</PresentationFormat>
  <Paragraphs>454</Paragraphs>
  <Slides>48</Slides>
  <Notes>19</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48</vt:i4>
      </vt:variant>
    </vt:vector>
  </HeadingPairs>
  <TitlesOfParts>
    <vt:vector size="61" baseType="lpstr">
      <vt:lpstr>Arial</vt:lpstr>
      <vt:lpstr>Calibri</vt:lpstr>
      <vt:lpstr>Consolas</vt:lpstr>
      <vt:lpstr>Courier</vt:lpstr>
      <vt:lpstr>Segoe UI</vt:lpstr>
      <vt:lpstr>Segoe UI Light</vt:lpstr>
      <vt:lpstr>Segoe UI Semibold</vt:lpstr>
      <vt:lpstr>Segoe UI Semilight</vt:lpstr>
      <vt:lpstr>Wingdings</vt:lpstr>
      <vt:lpstr>5-50033_TR23_BO_CT_Template</vt:lpstr>
      <vt:lpstr>1_5-30721_Build_2016_Template_Light</vt:lpstr>
      <vt:lpstr>5-30721_Build_2016_Template_Dark</vt:lpstr>
      <vt:lpstr>White Template</vt:lpstr>
      <vt:lpstr>Azure API Management</vt:lpstr>
      <vt:lpstr>PowerPoint Presentation</vt:lpstr>
      <vt:lpstr>PowerPoint Presentation</vt:lpstr>
      <vt:lpstr>PowerPoint Presentation</vt:lpstr>
      <vt:lpstr>Azure API Management</vt:lpstr>
      <vt:lpstr>Azure API Management</vt:lpstr>
      <vt:lpstr>PowerPoint Presentation</vt:lpstr>
      <vt:lpstr>Import API Definitions</vt:lpstr>
      <vt:lpstr>PowerPoint Presentation</vt:lpstr>
      <vt:lpstr>PowerPoint Presentation</vt:lpstr>
      <vt:lpstr>Products</vt:lpstr>
      <vt:lpstr>Groups</vt:lpstr>
      <vt:lpstr>Users, groups, products, APIs and subscriptions</vt:lpstr>
      <vt:lpstr>Policies (more on this later)</vt:lpstr>
      <vt:lpstr>Policies based on policy-expression</vt:lpstr>
      <vt:lpstr>PowerPoint Presentation</vt:lpstr>
      <vt:lpstr>PowerPoint Presentation</vt:lpstr>
      <vt:lpstr>Developer portal</vt:lpstr>
      <vt:lpstr>Developer portal security</vt:lpstr>
      <vt:lpstr>PowerPoint Presentation</vt:lpstr>
      <vt:lpstr>PowerPoint Presentation</vt:lpstr>
      <vt:lpstr>API Mocking</vt:lpstr>
      <vt:lpstr>PowerPoint Presentation</vt:lpstr>
      <vt:lpstr>PowerPoint Presentation</vt:lpstr>
      <vt:lpstr>Versions</vt:lpstr>
      <vt:lpstr>Example: Path-based versioning</vt:lpstr>
      <vt:lpstr>Example: Query string-based versioning</vt:lpstr>
      <vt:lpstr>Revisions without versions</vt:lpstr>
      <vt:lpstr>Versions and revisions</vt:lpstr>
      <vt:lpstr>Accessing specific revisions</vt:lpstr>
      <vt:lpstr>Developer portal</vt:lpstr>
      <vt:lpstr>Developer portal</vt:lpstr>
      <vt:lpstr>PowerPoint Presentation</vt:lpstr>
      <vt:lpstr>PowerPoint Presentation</vt:lpstr>
      <vt:lpstr>Understanding policy configuration</vt:lpstr>
      <vt:lpstr>Policy scopes</vt:lpstr>
      <vt:lpstr>PowerPoint Presentation</vt:lpstr>
      <vt:lpstr>PowerPoint Presentation</vt:lpstr>
      <vt:lpstr>API Caching</vt:lpstr>
      <vt:lpstr>APIM Caching Policy</vt:lpstr>
      <vt:lpstr>PowerPoint Presentation</vt:lpstr>
      <vt:lpstr>PowerPoint Presentation</vt:lpstr>
      <vt:lpstr>API Monitoring</vt:lpstr>
      <vt:lpstr>PowerPoint Presentation</vt:lpstr>
      <vt:lpstr>PowerPoint Presentation</vt:lpstr>
      <vt:lpstr>API Management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Management Deep Dive</dc:title>
  <dc:creator>Vladimir Vinogradsky</dc:creator>
  <cp:keywords/>
  <cp:lastModifiedBy>Divi Mishra</cp:lastModifiedBy>
  <cp:revision>131</cp:revision>
  <dcterms:created xsi:type="dcterms:W3CDTF">2016-06-30T18:56:11Z</dcterms:created>
  <dcterms:modified xsi:type="dcterms:W3CDTF">2021-10-06T06:31:53Z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0x010100971F226F92ABB04C9E3BF01C1154F175</vt:lpwstr>
  </property>
  <property fmtid="{D5CDD505-2E9C-101B-9397-08002B2CF9AE}" pid="3" name="TaxKeyword">
    <vt:lpwstr/>
  </property>
  <property fmtid="{D5CDD505-2E9C-101B-9397-08002B2CF9AE}" pid="4" name="_dlc_policyId">
    <vt:lpwstr/>
  </property>
  <property fmtid="{D5CDD505-2E9C-101B-9397-08002B2CF9AE}" pid="5" name="Region">
    <vt:lpwstr/>
  </property>
  <property fmtid="{D5CDD505-2E9C-101B-9397-08002B2CF9AE}" pid="6" name="Confidentiality">
    <vt:lpwstr>247;#non-disclosure|bbbc96b5-28db-4fa8-9b87-269e6dfb4878</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21;#Cloud and Enterprise|adc2fe87-c79a-4ded-a449-3f86b954069d;#20;#Microsoft Azure Domain|d600a391-d529-4311-892b-2c05c1ab2538</vt:lpwstr>
  </property>
  <property fmtid="{D5CDD505-2E9C-101B-9397-08002B2CF9AE}" pid="11" name="ItemRetentionFormula">
    <vt:lpwstr/>
  </property>
  <property fmtid="{D5CDD505-2E9C-101B-9397-08002B2CF9AE}" pid="12" name="BusinessArchitecture">
    <vt:lpwstr/>
  </property>
  <property fmtid="{D5CDD505-2E9C-101B-9397-08002B2CF9AE}" pid="13" name="Products">
    <vt:lpwstr>26;#Microsoft Azure|669a3112-5edf-444b-a003-630063601f07</vt:lpwstr>
  </property>
  <property fmtid="{D5CDD505-2E9C-101B-9397-08002B2CF9AE}" pid="14" name="_dlc_DocIdItemGuid">
    <vt:lpwstr>b46be8ad-de9c-4482-8e7b-3b7942390d69</vt:lpwstr>
  </property>
  <property fmtid="{D5CDD505-2E9C-101B-9397-08002B2CF9AE}" pid="15" name="ActivitiesAndPrograms">
    <vt:lpwstr/>
  </property>
  <property fmtid="{D5CDD505-2E9C-101B-9397-08002B2CF9AE}" pid="16" name="Segments">
    <vt:lpwstr/>
  </property>
  <property fmtid="{D5CDD505-2E9C-101B-9397-08002B2CF9AE}" pid="17" name="Partners">
    <vt:lpwstr/>
  </property>
  <property fmtid="{D5CDD505-2E9C-101B-9397-08002B2CF9AE}" pid="18" name="Topics">
    <vt:lpwstr>277;#training|398cec6a-f8c1-47b1-8ae4-159176a4df1b</vt:lpwstr>
  </property>
  <property fmtid="{D5CDD505-2E9C-101B-9397-08002B2CF9AE}" pid="19" name="Groups">
    <vt:lpwstr>42;#Cloud and Enterprise Marketing Group|4f75e184-e5aa-4234-a07f-b032d60df254</vt:lpwstr>
  </property>
  <property fmtid="{D5CDD505-2E9C-101B-9397-08002B2CF9AE}" pid="20" name="Audiences">
    <vt:lpwstr/>
  </property>
  <property fmtid="{D5CDD505-2E9C-101B-9397-08002B2CF9AE}" pid="21" name="ItemType">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of67e5d4b76f4a9db8769983fda9cec0">
    <vt:lpwstr/>
  </property>
  <property fmtid="{D5CDD505-2E9C-101B-9397-08002B2CF9AE}" pid="26" name="NewsType">
    <vt:lpwstr/>
  </property>
  <property fmtid="{D5CDD505-2E9C-101B-9397-08002B2CF9AE}" pid="27" name="ga0c0bf70a6644469c61b3efa7025301">
    <vt:lpwstr/>
  </property>
  <property fmtid="{D5CDD505-2E9C-101B-9397-08002B2CF9AE}" pid="28" name="MSProducts">
    <vt:lpwstr/>
  </property>
  <property fmtid="{D5CDD505-2E9C-101B-9397-08002B2CF9AE}" pid="29" name="ExperienceContentType">
    <vt:lpwstr/>
  </property>
  <property fmtid="{D5CDD505-2E9C-101B-9397-08002B2CF9AE}" pid="30" name="MSPhysicalGeography">
    <vt:lpwstr/>
  </property>
  <property fmtid="{D5CDD505-2E9C-101B-9397-08002B2CF9AE}" pid="31" name="j3562c58ee414e028925bc902cfc01a1">
    <vt:lpwstr/>
  </property>
  <property fmtid="{D5CDD505-2E9C-101B-9397-08002B2CF9AE}" pid="32" name="l6f004f21209409da86a713c0f24627d">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e8080b0481964c759b2c36ae49591b31">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NewsSource">
    <vt:lpwstr/>
  </property>
  <property fmtid="{D5CDD505-2E9C-101B-9397-08002B2CF9AE}" pid="41" name="SMSGTags">
    <vt:lpwstr/>
  </property>
  <property fmtid="{D5CDD505-2E9C-101B-9397-08002B2CF9AE}" pid="42" name="FolderExtensions">
    <vt:lpwstr/>
  </property>
  <property fmtid="{D5CDD505-2E9C-101B-9397-08002B2CF9AE}" pid="43" name="ParentID1">
    <vt:lpwstr>G01KC-1-17864</vt:lpwstr>
  </property>
  <property fmtid="{D5CDD505-2E9C-101B-9397-08002B2CF9AE}" pid="44" name="Order">
    <vt:r8>139</vt:r8>
  </property>
</Properties>
</file>